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2.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97" r:id="rId5"/>
    <p:sldMasterId id="2147485032" r:id="rId6"/>
  </p:sldMasterIdLst>
  <p:notesMasterIdLst>
    <p:notesMasterId r:id="rId28"/>
  </p:notesMasterIdLst>
  <p:handoutMasterIdLst>
    <p:handoutMasterId r:id="rId29"/>
  </p:handoutMasterIdLst>
  <p:sldIdLst>
    <p:sldId id="2147468576" r:id="rId7"/>
    <p:sldId id="2142532849" r:id="rId8"/>
    <p:sldId id="2142532796" r:id="rId9"/>
    <p:sldId id="2076138488" r:id="rId10"/>
    <p:sldId id="2142532863" r:id="rId11"/>
    <p:sldId id="2142532776" r:id="rId12"/>
    <p:sldId id="2142532845" r:id="rId13"/>
    <p:sldId id="2142532854" r:id="rId14"/>
    <p:sldId id="2142532842" r:id="rId15"/>
    <p:sldId id="2142532843" r:id="rId16"/>
    <p:sldId id="2142532844" r:id="rId17"/>
    <p:sldId id="2142532866" r:id="rId18"/>
    <p:sldId id="2142532864" r:id="rId19"/>
    <p:sldId id="2142532867" r:id="rId20"/>
    <p:sldId id="2142532846" r:id="rId21"/>
    <p:sldId id="2076138750" r:id="rId22"/>
    <p:sldId id="2142532857" r:id="rId23"/>
    <p:sldId id="2142532786" r:id="rId24"/>
    <p:sldId id="2076138506" r:id="rId25"/>
    <p:sldId id="2076137837" r:id="rId26"/>
    <p:sldId id="2076138755"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Watts" initials="W" lastIdx="27" clrIdx="5">
    <p:extLst>
      <p:ext uri="{19B8F6BF-5375-455C-9EA6-DF929625EA0E}">
        <p15:presenceInfo xmlns:p15="http://schemas.microsoft.com/office/powerpoint/2012/main" userId="Watts" providerId="None"/>
      </p:ext>
    </p:extLst>
  </p:cmAuthor>
  <p:cmAuthor id="6" name="Neha Pande" initials="NP" lastIdx="3" clrIdx="6">
    <p:extLst>
      <p:ext uri="{19B8F6BF-5375-455C-9EA6-DF929625EA0E}">
        <p15:presenceInfo xmlns:p15="http://schemas.microsoft.com/office/powerpoint/2012/main" userId="Neha Pand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E6FF"/>
    <a:srgbClr val="002CB8"/>
    <a:srgbClr val="243A5E"/>
    <a:srgbClr val="1392B4"/>
    <a:srgbClr val="4CCBED"/>
    <a:srgbClr val="0B556A"/>
    <a:srgbClr val="2F2F2F"/>
    <a:srgbClr val="1A1A1A"/>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ED4BE-E39C-7D1C-3121-D25F389AECA9}" v="6" dt="2022-03-19T22:15:40.4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45" autoAdjust="0"/>
    <p:restoredTop sz="59273" autoAdjust="0"/>
  </p:normalViewPr>
  <p:slideViewPr>
    <p:cSldViewPr snapToGrid="0">
      <p:cViewPr varScale="1">
        <p:scale>
          <a:sx n="65" d="100"/>
          <a:sy n="65" d="100"/>
        </p:scale>
        <p:origin x="2334" y="72"/>
      </p:cViewPr>
      <p:guideLst/>
    </p:cSldViewPr>
  </p:slideViewPr>
  <p:notesTextViewPr>
    <p:cViewPr>
      <p:scale>
        <a:sx n="1" d="1"/>
        <a:sy n="1" d="1"/>
      </p:scale>
      <p:origin x="0" y="0"/>
    </p:cViewPr>
  </p:notesTextViewPr>
  <p:sorterViewPr>
    <p:cViewPr>
      <p:scale>
        <a:sx n="100" d="100"/>
        <a:sy n="100" d="100"/>
      </p:scale>
      <p:origin x="0" y="-5520"/>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meleze Diko" userId="S::somelezediko@microsoft.com::345de699-f35d-40ff-bb24-ede3ec5039e8" providerId="AD" clId="Web-{8C9ED4BE-E39C-7D1C-3121-D25F389AECA9}"/>
    <pc:docChg chg="modSld">
      <pc:chgData name="Someleze Diko" userId="S::somelezediko@microsoft.com::345de699-f35d-40ff-bb24-ede3ec5039e8" providerId="AD" clId="Web-{8C9ED4BE-E39C-7D1C-3121-D25F389AECA9}" dt="2022-03-19T22:15:40.467" v="5"/>
      <pc:docMkLst>
        <pc:docMk/>
      </pc:docMkLst>
      <pc:sldChg chg="addSp delSp modSp addAnim delAnim">
        <pc:chgData name="Someleze Diko" userId="S::somelezediko@microsoft.com::345de699-f35d-40ff-bb24-ede3ec5039e8" providerId="AD" clId="Web-{8C9ED4BE-E39C-7D1C-3121-D25F389AECA9}" dt="2022-03-19T22:15:40.467" v="5"/>
        <pc:sldMkLst>
          <pc:docMk/>
          <pc:sldMk cId="2152657449" sldId="2142532844"/>
        </pc:sldMkLst>
        <pc:picChg chg="add del">
          <ac:chgData name="Someleze Diko" userId="S::somelezediko@microsoft.com::345de699-f35d-40ff-bb24-ede3ec5039e8" providerId="AD" clId="Web-{8C9ED4BE-E39C-7D1C-3121-D25F389AECA9}" dt="2022-03-19T22:14:45.903" v="1"/>
          <ac:picMkLst>
            <pc:docMk/>
            <pc:sldMk cId="2152657449" sldId="2142532844"/>
            <ac:picMk id="3" creationId="{4F55650F-C306-F0A4-6B4F-4C5FBECFE714}"/>
          </ac:picMkLst>
        </pc:picChg>
        <pc:picChg chg="add del mod">
          <ac:chgData name="Someleze Diko" userId="S::somelezediko@microsoft.com::345de699-f35d-40ff-bb24-ede3ec5039e8" providerId="AD" clId="Web-{8C9ED4BE-E39C-7D1C-3121-D25F389AECA9}" dt="2022-03-19T22:15:40.467" v="5"/>
          <ac:picMkLst>
            <pc:docMk/>
            <pc:sldMk cId="2152657449" sldId="2142532844"/>
            <ac:picMk id="5" creationId="{38393B38-3E27-948A-BCC9-0157BF9BE848}"/>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amandas\AppData\Local\Microsoft\Windows\INetCache\Content.Outlook\PUQOWDAO\U.S.%20Developer%20Shortage20160526%20updated%20supply%20model%20v2.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200" b="0" i="0" u="none" strike="noStrike" kern="1200" spc="0" baseline="0">
                <a:gradFill>
                  <a:gsLst>
                    <a:gs pos="82000">
                      <a:schemeClr val="tx1"/>
                    </a:gs>
                    <a:gs pos="0">
                      <a:schemeClr val="tx1"/>
                    </a:gs>
                  </a:gsLst>
                  <a:lin ang="2700000" scaled="1"/>
                </a:gradFill>
                <a:latin typeface="Segoe UI Semibold" panose="020B0702040204020203" pitchFamily="34" charset="0"/>
                <a:ea typeface="+mn-ea"/>
                <a:cs typeface="Segoe UI Semibold" panose="020B0702040204020203" pitchFamily="34" charset="0"/>
              </a:defRPr>
            </a:pPr>
            <a:r>
              <a:rPr lang="en-US" sz="1200">
                <a:gradFill>
                  <a:gsLst>
                    <a:gs pos="82000">
                      <a:schemeClr val="tx1"/>
                    </a:gs>
                    <a:gs pos="0">
                      <a:schemeClr val="tx1"/>
                    </a:gs>
                  </a:gsLst>
                  <a:lin ang="2700000" scaled="1"/>
                </a:gradFill>
                <a:latin typeface="Segoe UI Semibold" panose="020B0702040204020203" pitchFamily="34" charset="0"/>
                <a:cs typeface="Segoe UI Semibold" panose="020B0702040204020203" pitchFamily="34" charset="0"/>
              </a:rPr>
              <a:t>Software developer supply is </a:t>
            </a:r>
            <a:br>
              <a:rPr lang="en-US" sz="1200">
                <a:gradFill>
                  <a:gsLst>
                    <a:gs pos="82000">
                      <a:schemeClr val="tx1"/>
                    </a:gs>
                    <a:gs pos="0">
                      <a:schemeClr val="tx1"/>
                    </a:gs>
                  </a:gsLst>
                  <a:lin ang="2700000" scaled="1"/>
                </a:gradFill>
                <a:latin typeface="Segoe UI Semibold" panose="020B0702040204020203" pitchFamily="34" charset="0"/>
                <a:cs typeface="Segoe UI Semibold" panose="020B0702040204020203" pitchFamily="34" charset="0"/>
              </a:rPr>
            </a:br>
            <a:r>
              <a:rPr lang="en-US" sz="1200">
                <a:gradFill>
                  <a:gsLst>
                    <a:gs pos="82000">
                      <a:schemeClr val="tx1"/>
                    </a:gs>
                    <a:gs pos="0">
                      <a:schemeClr val="tx1"/>
                    </a:gs>
                  </a:gsLst>
                  <a:lin ang="2700000" scaled="1"/>
                </a:gradFill>
                <a:latin typeface="Segoe UI Semibold" panose="020B0702040204020203" pitchFamily="34" charset="0"/>
                <a:cs typeface="Segoe UI Semibold" panose="020B0702040204020203" pitchFamily="34" charset="0"/>
              </a:rPr>
              <a:t>falling behind demand.</a:t>
            </a:r>
          </a:p>
        </c:rich>
      </c:tx>
      <c:layout>
        <c:manualLayout>
          <c:xMode val="edge"/>
          <c:yMode val="edge"/>
          <c:x val="0.30063204202896471"/>
          <c:y val="0.12841516930807773"/>
        </c:manualLayout>
      </c:layout>
      <c:overlay val="0"/>
      <c:spPr>
        <a:noFill/>
        <a:ln>
          <a:noFill/>
        </a:ln>
        <a:effectLst/>
      </c:spPr>
      <c:txPr>
        <a:bodyPr rot="0" spcFirstLastPara="1" vertOverflow="ellipsis" vert="horz" wrap="square" anchor="ctr" anchorCtr="1"/>
        <a:lstStyle/>
        <a:p>
          <a:pPr>
            <a:defRPr sz="1200" b="0" i="0" u="none" strike="noStrike" kern="1200" spc="0" baseline="0">
              <a:gradFill>
                <a:gsLst>
                  <a:gs pos="82000">
                    <a:schemeClr val="tx1"/>
                  </a:gs>
                  <a:gs pos="0">
                    <a:schemeClr val="tx1"/>
                  </a:gs>
                </a:gsLst>
                <a:lin ang="2700000" scaled="1"/>
              </a:gradFill>
              <a:latin typeface="Segoe UI Semibold" panose="020B0702040204020203" pitchFamily="34" charset="0"/>
              <a:ea typeface="+mn-ea"/>
              <a:cs typeface="Segoe UI Semibold" panose="020B0702040204020203" pitchFamily="34" charset="0"/>
            </a:defRPr>
          </a:pPr>
          <a:endParaRPr lang="en-US"/>
        </a:p>
      </c:txPr>
    </c:title>
    <c:autoTitleDeleted val="0"/>
    <c:plotArea>
      <c:layout/>
      <c:areaChart>
        <c:grouping val="stacked"/>
        <c:varyColors val="0"/>
        <c:ser>
          <c:idx val="2"/>
          <c:order val="0"/>
          <c:tx>
            <c:v> </c:v>
          </c:tx>
          <c:spPr>
            <a:solidFill>
              <a:schemeClr val="tx1"/>
            </a:solidFill>
            <a:ln>
              <a:noFill/>
            </a:ln>
            <a:effectLst/>
          </c:spPr>
          <c:cat>
            <c:numRef>
              <c:f>Sheet1!$B$3:$B$73</c:f>
              <c:numCache>
                <c:formatCode>General</c:formatCode>
                <c:ptCount val="7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pt idx="64">
                  <c:v>2024</c:v>
                </c:pt>
                <c:pt idx="65">
                  <c:v>2025</c:v>
                </c:pt>
                <c:pt idx="66">
                  <c:v>2026</c:v>
                </c:pt>
                <c:pt idx="67">
                  <c:v>2027</c:v>
                </c:pt>
                <c:pt idx="68">
                  <c:v>2028</c:v>
                </c:pt>
                <c:pt idx="69">
                  <c:v>2029</c:v>
                </c:pt>
                <c:pt idx="70">
                  <c:v>2030</c:v>
                </c:pt>
              </c:numCache>
            </c:numRef>
          </c:cat>
          <c:val>
            <c:numRef>
              <c:f>Sheet1!$C$3:$C$73</c:f>
              <c:numCache>
                <c:formatCode>0.0,,"M"</c:formatCode>
                <c:ptCount val="71"/>
                <c:pt idx="0">
                  <c:v>2153</c:v>
                </c:pt>
                <c:pt idx="1">
                  <c:v>4264</c:v>
                </c:pt>
                <c:pt idx="2">
                  <c:v>8399</c:v>
                </c:pt>
                <c:pt idx="3">
                  <c:v>16563</c:v>
                </c:pt>
                <c:pt idx="4">
                  <c:v>32465</c:v>
                </c:pt>
                <c:pt idx="5">
                  <c:v>70693</c:v>
                </c:pt>
                <c:pt idx="6">
                  <c:v>114429</c:v>
                </c:pt>
                <c:pt idx="7">
                  <c:v>139049</c:v>
                </c:pt>
                <c:pt idx="8">
                  <c:v>160469</c:v>
                </c:pt>
                <c:pt idx="9">
                  <c:v>173146</c:v>
                </c:pt>
                <c:pt idx="10">
                  <c:v>186956</c:v>
                </c:pt>
                <c:pt idx="11">
                  <c:v>202154</c:v>
                </c:pt>
                <c:pt idx="12">
                  <c:v>225374</c:v>
                </c:pt>
                <c:pt idx="13">
                  <c:v>273205</c:v>
                </c:pt>
                <c:pt idx="14">
                  <c:v>329844</c:v>
                </c:pt>
                <c:pt idx="15">
                  <c:v>370326</c:v>
                </c:pt>
                <c:pt idx="16">
                  <c:v>371980</c:v>
                </c:pt>
                <c:pt idx="17">
                  <c:v>373905</c:v>
                </c:pt>
                <c:pt idx="18">
                  <c:v>390069</c:v>
                </c:pt>
                <c:pt idx="19">
                  <c:v>408297</c:v>
                </c:pt>
                <c:pt idx="20">
                  <c:v>428912</c:v>
                </c:pt>
                <c:pt idx="21">
                  <c:v>453275</c:v>
                </c:pt>
                <c:pt idx="22">
                  <c:v>480627</c:v>
                </c:pt>
                <c:pt idx="23">
                  <c:v>622638</c:v>
                </c:pt>
                <c:pt idx="24">
                  <c:v>655198</c:v>
                </c:pt>
                <c:pt idx="25">
                  <c:v>686171</c:v>
                </c:pt>
                <c:pt idx="26">
                  <c:v>727097</c:v>
                </c:pt>
                <c:pt idx="27">
                  <c:v>759475</c:v>
                </c:pt>
                <c:pt idx="28">
                  <c:v>805699</c:v>
                </c:pt>
                <c:pt idx="29">
                  <c:v>814248</c:v>
                </c:pt>
                <c:pt idx="30">
                  <c:v>824470</c:v>
                </c:pt>
                <c:pt idx="31">
                  <c:v>837001</c:v>
                </c:pt>
                <c:pt idx="32">
                  <c:v>853527</c:v>
                </c:pt>
                <c:pt idx="33">
                  <c:v>870584</c:v>
                </c:pt>
                <c:pt idx="34">
                  <c:v>1008146</c:v>
                </c:pt>
                <c:pt idx="35">
                  <c:v>1092716</c:v>
                </c:pt>
                <c:pt idx="36">
                  <c:v>1183794</c:v>
                </c:pt>
                <c:pt idx="37">
                  <c:v>1301016</c:v>
                </c:pt>
                <c:pt idx="38">
                  <c:v>1645477</c:v>
                </c:pt>
                <c:pt idx="39">
                  <c:v>1848614</c:v>
                </c:pt>
                <c:pt idx="40">
                  <c:v>1880913</c:v>
                </c:pt>
                <c:pt idx="41">
                  <c:v>1910441</c:v>
                </c:pt>
                <c:pt idx="42">
                  <c:v>1937401</c:v>
                </c:pt>
                <c:pt idx="43">
                  <c:v>1974191</c:v>
                </c:pt>
                <c:pt idx="44">
                  <c:v>1982981</c:v>
                </c:pt>
                <c:pt idx="45">
                  <c:v>1998513</c:v>
                </c:pt>
                <c:pt idx="46">
                  <c:v>2014167</c:v>
                </c:pt>
                <c:pt idx="47">
                  <c:v>2108364</c:v>
                </c:pt>
                <c:pt idx="48">
                  <c:v>2116828</c:v>
                </c:pt>
                <c:pt idx="49">
                  <c:v>2129096</c:v>
                </c:pt>
                <c:pt idx="50">
                  <c:v>2142961</c:v>
                </c:pt>
                <c:pt idx="51">
                  <c:v>2243398</c:v>
                </c:pt>
                <c:pt idx="52">
                  <c:v>2312731</c:v>
                </c:pt>
                <c:pt idx="53">
                  <c:v>2372143</c:v>
                </c:pt>
                <c:pt idx="54">
                  <c:v>2460307</c:v>
                </c:pt>
                <c:pt idx="55">
                  <c:v>2488870</c:v>
                </c:pt>
                <c:pt idx="56">
                  <c:v>2516331</c:v>
                </c:pt>
                <c:pt idx="57">
                  <c:v>2545317</c:v>
                </c:pt>
                <c:pt idx="58">
                  <c:v>2595183</c:v>
                </c:pt>
                <c:pt idx="59">
                  <c:v>2647317</c:v>
                </c:pt>
                <c:pt idx="60">
                  <c:v>2700000</c:v>
                </c:pt>
                <c:pt idx="61">
                  <c:v>2752610</c:v>
                </c:pt>
                <c:pt idx="62">
                  <c:v>2800255</c:v>
                </c:pt>
                <c:pt idx="63">
                  <c:v>2841395</c:v>
                </c:pt>
                <c:pt idx="64">
                  <c:v>2881280</c:v>
                </c:pt>
                <c:pt idx="65">
                  <c:v>2907900</c:v>
                </c:pt>
                <c:pt idx="66">
                  <c:v>2931166</c:v>
                </c:pt>
                <c:pt idx="67">
                  <c:v>2960854</c:v>
                </c:pt>
                <c:pt idx="68">
                  <c:v>3006308</c:v>
                </c:pt>
                <c:pt idx="69">
                  <c:v>3066617</c:v>
                </c:pt>
                <c:pt idx="70">
                  <c:v>3132647</c:v>
                </c:pt>
              </c:numCache>
            </c:numRef>
          </c:val>
          <c:extLst>
            <c:ext xmlns:c16="http://schemas.microsoft.com/office/drawing/2014/chart" uri="{C3380CC4-5D6E-409C-BE32-E72D297353CC}">
              <c16:uniqueId val="{00000000-0CC0-4D17-B69C-41AED5F1955D}"/>
            </c:ext>
          </c:extLst>
        </c:ser>
        <c:ser>
          <c:idx val="3"/>
          <c:order val="1"/>
          <c:tx>
            <c:strRef>
              <c:f>Sheet1!$E$2</c:f>
              <c:strCache>
                <c:ptCount val="1"/>
                <c:pt idx="0">
                  <c:v>Shortage</c:v>
                </c:pt>
              </c:strCache>
            </c:strRef>
          </c:tx>
          <c:spPr>
            <a:solidFill>
              <a:schemeClr val="accent5">
                <a:shade val="58000"/>
              </a:schemeClr>
            </a:solidFill>
            <a:ln>
              <a:noFill/>
            </a:ln>
            <a:effectLst/>
          </c:spPr>
          <c:cat>
            <c:numRef>
              <c:f>Sheet1!$B$3:$B$73</c:f>
              <c:numCache>
                <c:formatCode>General</c:formatCode>
                <c:ptCount val="7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pt idx="64">
                  <c:v>2024</c:v>
                </c:pt>
                <c:pt idx="65">
                  <c:v>2025</c:v>
                </c:pt>
                <c:pt idx="66">
                  <c:v>2026</c:v>
                </c:pt>
                <c:pt idx="67">
                  <c:v>2027</c:v>
                </c:pt>
                <c:pt idx="68">
                  <c:v>2028</c:v>
                </c:pt>
                <c:pt idx="69">
                  <c:v>2029</c:v>
                </c:pt>
                <c:pt idx="70">
                  <c:v>2030</c:v>
                </c:pt>
              </c:numCache>
            </c:numRef>
          </c:cat>
          <c:val>
            <c:numRef>
              <c:f>Sheet1!$E$3:$E$73</c:f>
              <c:numCache>
                <c:formatCode>0.0,,"M"</c:formatCode>
                <c:ptCount val="71"/>
                <c:pt idx="0">
                  <c:v>637</c:v>
                </c:pt>
                <c:pt idx="1">
                  <c:v>1256</c:v>
                </c:pt>
                <c:pt idx="2">
                  <c:v>2473</c:v>
                </c:pt>
                <c:pt idx="3">
                  <c:v>4875</c:v>
                </c:pt>
                <c:pt idx="4">
                  <c:v>9551</c:v>
                </c:pt>
                <c:pt idx="5">
                  <c:v>20794</c:v>
                </c:pt>
                <c:pt idx="6">
                  <c:v>33598</c:v>
                </c:pt>
                <c:pt idx="7">
                  <c:v>40536</c:v>
                </c:pt>
                <c:pt idx="8">
                  <c:v>46262</c:v>
                </c:pt>
                <c:pt idx="9">
                  <c:v>32838</c:v>
                </c:pt>
                <c:pt idx="10">
                  <c:v>7073</c:v>
                </c:pt>
                <c:pt idx="11">
                  <c:v>53652</c:v>
                </c:pt>
                <c:pt idx="12">
                  <c:v>57922</c:v>
                </c:pt>
                <c:pt idx="13">
                  <c:v>6481</c:v>
                </c:pt>
                <c:pt idx="14">
                  <c:v>85340</c:v>
                </c:pt>
                <c:pt idx="15">
                  <c:v>96585</c:v>
                </c:pt>
                <c:pt idx="16">
                  <c:v>83563</c:v>
                </c:pt>
                <c:pt idx="17">
                  <c:v>94097</c:v>
                </c:pt>
                <c:pt idx="18">
                  <c:v>28835</c:v>
                </c:pt>
                <c:pt idx="19">
                  <c:v>-45548</c:v>
                </c:pt>
                <c:pt idx="20">
                  <c:v>-24617</c:v>
                </c:pt>
                <c:pt idx="21">
                  <c:v>-12490</c:v>
                </c:pt>
                <c:pt idx="22">
                  <c:v>89833</c:v>
                </c:pt>
                <c:pt idx="23">
                  <c:v>120942</c:v>
                </c:pt>
                <c:pt idx="24">
                  <c:v>66833</c:v>
                </c:pt>
                <c:pt idx="25">
                  <c:v>102802</c:v>
                </c:pt>
                <c:pt idx="26">
                  <c:v>60286</c:v>
                </c:pt>
                <c:pt idx="27">
                  <c:v>122411</c:v>
                </c:pt>
                <c:pt idx="28">
                  <c:v>132203</c:v>
                </c:pt>
                <c:pt idx="29">
                  <c:v>63678</c:v>
                </c:pt>
                <c:pt idx="30">
                  <c:v>102930</c:v>
                </c:pt>
                <c:pt idx="31">
                  <c:v>122476</c:v>
                </c:pt>
                <c:pt idx="32">
                  <c:v>238234</c:v>
                </c:pt>
                <c:pt idx="33">
                  <c:v>335241</c:v>
                </c:pt>
                <c:pt idx="34">
                  <c:v>318934</c:v>
                </c:pt>
                <c:pt idx="35">
                  <c:v>325960</c:v>
                </c:pt>
                <c:pt idx="36">
                  <c:v>342290</c:v>
                </c:pt>
                <c:pt idx="37">
                  <c:v>382055</c:v>
                </c:pt>
                <c:pt idx="38">
                  <c:v>497135</c:v>
                </c:pt>
                <c:pt idx="39">
                  <c:v>521755</c:v>
                </c:pt>
                <c:pt idx="40">
                  <c:v>365299</c:v>
                </c:pt>
                <c:pt idx="41">
                  <c:v>215512</c:v>
                </c:pt>
                <c:pt idx="42">
                  <c:v>161953</c:v>
                </c:pt>
                <c:pt idx="43">
                  <c:v>254968</c:v>
                </c:pt>
                <c:pt idx="44">
                  <c:v>213802</c:v>
                </c:pt>
                <c:pt idx="45">
                  <c:v>321764</c:v>
                </c:pt>
                <c:pt idx="46">
                  <c:v>439692</c:v>
                </c:pt>
                <c:pt idx="47">
                  <c:v>419025</c:v>
                </c:pt>
                <c:pt idx="48">
                  <c:v>394247</c:v>
                </c:pt>
                <c:pt idx="49">
                  <c:v>340333</c:v>
                </c:pt>
                <c:pt idx="50">
                  <c:v>377136</c:v>
                </c:pt>
                <c:pt idx="51">
                  <c:v>365028</c:v>
                </c:pt>
                <c:pt idx="52">
                  <c:v>344693</c:v>
                </c:pt>
                <c:pt idx="53">
                  <c:v>337303</c:v>
                </c:pt>
                <c:pt idx="54">
                  <c:v>325587</c:v>
                </c:pt>
                <c:pt idx="55">
                  <c:v>386341.1875</c:v>
                </c:pt>
                <c:pt idx="56">
                  <c:v>448197.375</c:v>
                </c:pt>
                <c:pt idx="57">
                  <c:v>508528.5625</c:v>
                </c:pt>
                <c:pt idx="58">
                  <c:v>547979.75</c:v>
                </c:pt>
                <c:pt idx="59">
                  <c:v>585162.9375</c:v>
                </c:pt>
                <c:pt idx="60">
                  <c:v>621797.125</c:v>
                </c:pt>
                <c:pt idx="61">
                  <c:v>658504.3125</c:v>
                </c:pt>
                <c:pt idx="62">
                  <c:v>700176.5</c:v>
                </c:pt>
                <c:pt idx="63">
                  <c:v>748353.6875</c:v>
                </c:pt>
                <c:pt idx="64">
                  <c:v>797785.875</c:v>
                </c:pt>
                <c:pt idx="65">
                  <c:v>860483.0625</c:v>
                </c:pt>
                <c:pt idx="66">
                  <c:v>926534.25</c:v>
                </c:pt>
                <c:pt idx="67">
                  <c:v>986163.4375</c:v>
                </c:pt>
                <c:pt idx="68">
                  <c:v>1030026.625</c:v>
                </c:pt>
                <c:pt idx="69">
                  <c:v>1059034.8125</c:v>
                </c:pt>
                <c:pt idx="70">
                  <c:v>1082322</c:v>
                </c:pt>
              </c:numCache>
            </c:numRef>
          </c:val>
          <c:extLst>
            <c:ext xmlns:c16="http://schemas.microsoft.com/office/drawing/2014/chart" uri="{C3380CC4-5D6E-409C-BE32-E72D297353CC}">
              <c16:uniqueId val="{00000001-0CC0-4D17-B69C-41AED5F1955D}"/>
            </c:ext>
          </c:extLst>
        </c:ser>
        <c:dLbls>
          <c:showLegendKey val="0"/>
          <c:showVal val="0"/>
          <c:showCatName val="0"/>
          <c:showSerName val="0"/>
          <c:showPercent val="0"/>
          <c:showBubbleSize val="0"/>
        </c:dLbls>
        <c:axId val="1905494272"/>
        <c:axId val="1905508000"/>
      </c:areaChart>
      <c:lineChart>
        <c:grouping val="standard"/>
        <c:varyColors val="0"/>
        <c:ser>
          <c:idx val="0"/>
          <c:order val="2"/>
          <c:tx>
            <c:strRef>
              <c:f>Sheet1!$C$2</c:f>
              <c:strCache>
                <c:ptCount val="1"/>
                <c:pt idx="0">
                  <c:v>Supply</c:v>
                </c:pt>
              </c:strCache>
            </c:strRef>
          </c:tx>
          <c:spPr>
            <a:ln w="19050" cap="rnd">
              <a:solidFill>
                <a:schemeClr val="accent5">
                  <a:tint val="58000"/>
                </a:schemeClr>
              </a:solidFill>
              <a:round/>
            </a:ln>
            <a:effectLst/>
          </c:spPr>
          <c:marker>
            <c:symbol val="none"/>
          </c:marker>
          <c:cat>
            <c:numRef>
              <c:f>Sheet1!$B$3:$B$73</c:f>
              <c:numCache>
                <c:formatCode>General</c:formatCode>
                <c:ptCount val="7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pt idx="64">
                  <c:v>2024</c:v>
                </c:pt>
                <c:pt idx="65">
                  <c:v>2025</c:v>
                </c:pt>
                <c:pt idx="66">
                  <c:v>2026</c:v>
                </c:pt>
                <c:pt idx="67">
                  <c:v>2027</c:v>
                </c:pt>
                <c:pt idx="68">
                  <c:v>2028</c:v>
                </c:pt>
                <c:pt idx="69">
                  <c:v>2029</c:v>
                </c:pt>
                <c:pt idx="70">
                  <c:v>2030</c:v>
                </c:pt>
              </c:numCache>
            </c:numRef>
          </c:cat>
          <c:val>
            <c:numRef>
              <c:f>Sheet1!$C$3:$C$73</c:f>
              <c:numCache>
                <c:formatCode>0.0,,"M"</c:formatCode>
                <c:ptCount val="71"/>
                <c:pt idx="0">
                  <c:v>2153</c:v>
                </c:pt>
                <c:pt idx="1">
                  <c:v>4264</c:v>
                </c:pt>
                <c:pt idx="2">
                  <c:v>8399</c:v>
                </c:pt>
                <c:pt idx="3">
                  <c:v>16563</c:v>
                </c:pt>
                <c:pt idx="4">
                  <c:v>32465</c:v>
                </c:pt>
                <c:pt idx="5">
                  <c:v>70693</c:v>
                </c:pt>
                <c:pt idx="6">
                  <c:v>114429</c:v>
                </c:pt>
                <c:pt idx="7">
                  <c:v>139049</c:v>
                </c:pt>
                <c:pt idx="8">
                  <c:v>160469</c:v>
                </c:pt>
                <c:pt idx="9">
                  <c:v>173146</c:v>
                </c:pt>
                <c:pt idx="10">
                  <c:v>186956</c:v>
                </c:pt>
                <c:pt idx="11">
                  <c:v>202154</c:v>
                </c:pt>
                <c:pt idx="12">
                  <c:v>225374</c:v>
                </c:pt>
                <c:pt idx="13">
                  <c:v>273205</c:v>
                </c:pt>
                <c:pt idx="14">
                  <c:v>329844</c:v>
                </c:pt>
                <c:pt idx="15">
                  <c:v>370326</c:v>
                </c:pt>
                <c:pt idx="16">
                  <c:v>371980</c:v>
                </c:pt>
                <c:pt idx="17">
                  <c:v>373905</c:v>
                </c:pt>
                <c:pt idx="18">
                  <c:v>390069</c:v>
                </c:pt>
                <c:pt idx="19">
                  <c:v>408297</c:v>
                </c:pt>
                <c:pt idx="20">
                  <c:v>428912</c:v>
                </c:pt>
                <c:pt idx="21">
                  <c:v>453275</c:v>
                </c:pt>
                <c:pt idx="22">
                  <c:v>480627</c:v>
                </c:pt>
                <c:pt idx="23">
                  <c:v>622638</c:v>
                </c:pt>
                <c:pt idx="24">
                  <c:v>655198</c:v>
                </c:pt>
                <c:pt idx="25">
                  <c:v>686171</c:v>
                </c:pt>
                <c:pt idx="26">
                  <c:v>727097</c:v>
                </c:pt>
                <c:pt idx="27">
                  <c:v>759475</c:v>
                </c:pt>
                <c:pt idx="28">
                  <c:v>805699</c:v>
                </c:pt>
                <c:pt idx="29">
                  <c:v>814248</c:v>
                </c:pt>
                <c:pt idx="30">
                  <c:v>824470</c:v>
                </c:pt>
                <c:pt idx="31">
                  <c:v>837001</c:v>
                </c:pt>
                <c:pt idx="32">
                  <c:v>853527</c:v>
                </c:pt>
                <c:pt idx="33">
                  <c:v>870584</c:v>
                </c:pt>
                <c:pt idx="34">
                  <c:v>1008146</c:v>
                </c:pt>
                <c:pt idx="35">
                  <c:v>1092716</c:v>
                </c:pt>
                <c:pt idx="36">
                  <c:v>1183794</c:v>
                </c:pt>
                <c:pt idx="37">
                  <c:v>1301016</c:v>
                </c:pt>
                <c:pt idx="38">
                  <c:v>1645477</c:v>
                </c:pt>
                <c:pt idx="39">
                  <c:v>1848614</c:v>
                </c:pt>
                <c:pt idx="40">
                  <c:v>1880913</c:v>
                </c:pt>
                <c:pt idx="41">
                  <c:v>1910441</c:v>
                </c:pt>
                <c:pt idx="42">
                  <c:v>1937401</c:v>
                </c:pt>
                <c:pt idx="43">
                  <c:v>1974191</c:v>
                </c:pt>
                <c:pt idx="44">
                  <c:v>1982981</c:v>
                </c:pt>
                <c:pt idx="45">
                  <c:v>1998513</c:v>
                </c:pt>
                <c:pt idx="46">
                  <c:v>2014167</c:v>
                </c:pt>
                <c:pt idx="47">
                  <c:v>2108364</c:v>
                </c:pt>
                <c:pt idx="48">
                  <c:v>2116828</c:v>
                </c:pt>
                <c:pt idx="49">
                  <c:v>2129096</c:v>
                </c:pt>
                <c:pt idx="50">
                  <c:v>2142961</c:v>
                </c:pt>
                <c:pt idx="51">
                  <c:v>2243398</c:v>
                </c:pt>
                <c:pt idx="52">
                  <c:v>2312731</c:v>
                </c:pt>
                <c:pt idx="53">
                  <c:v>2372143</c:v>
                </c:pt>
                <c:pt idx="54">
                  <c:v>2460307</c:v>
                </c:pt>
                <c:pt idx="55">
                  <c:v>2488870</c:v>
                </c:pt>
                <c:pt idx="56">
                  <c:v>2516331</c:v>
                </c:pt>
                <c:pt idx="57">
                  <c:v>2545317</c:v>
                </c:pt>
                <c:pt idx="58">
                  <c:v>2595183</c:v>
                </c:pt>
                <c:pt idx="59">
                  <c:v>2647317</c:v>
                </c:pt>
                <c:pt idx="60">
                  <c:v>2700000</c:v>
                </c:pt>
                <c:pt idx="61">
                  <c:v>2752610</c:v>
                </c:pt>
                <c:pt idx="62">
                  <c:v>2800255</c:v>
                </c:pt>
                <c:pt idx="63">
                  <c:v>2841395</c:v>
                </c:pt>
                <c:pt idx="64">
                  <c:v>2881280</c:v>
                </c:pt>
                <c:pt idx="65">
                  <c:v>2907900</c:v>
                </c:pt>
                <c:pt idx="66">
                  <c:v>2931166</c:v>
                </c:pt>
                <c:pt idx="67">
                  <c:v>2960854</c:v>
                </c:pt>
                <c:pt idx="68">
                  <c:v>3006308</c:v>
                </c:pt>
                <c:pt idx="69">
                  <c:v>3066617</c:v>
                </c:pt>
                <c:pt idx="70">
                  <c:v>3132647</c:v>
                </c:pt>
              </c:numCache>
            </c:numRef>
          </c:val>
          <c:smooth val="0"/>
          <c:extLst>
            <c:ext xmlns:c16="http://schemas.microsoft.com/office/drawing/2014/chart" uri="{C3380CC4-5D6E-409C-BE32-E72D297353CC}">
              <c16:uniqueId val="{00000002-0CC0-4D17-B69C-41AED5F1955D}"/>
            </c:ext>
          </c:extLst>
        </c:ser>
        <c:ser>
          <c:idx val="1"/>
          <c:order val="3"/>
          <c:tx>
            <c:strRef>
              <c:f>Sheet1!$D$2</c:f>
              <c:strCache>
                <c:ptCount val="1"/>
                <c:pt idx="0">
                  <c:v>Demand</c:v>
                </c:pt>
              </c:strCache>
            </c:strRef>
          </c:tx>
          <c:spPr>
            <a:ln w="19050" cap="rnd">
              <a:solidFill>
                <a:schemeClr val="accent5">
                  <a:tint val="86000"/>
                </a:schemeClr>
              </a:solidFill>
              <a:round/>
            </a:ln>
            <a:effectLst/>
          </c:spPr>
          <c:marker>
            <c:symbol val="none"/>
          </c:marker>
          <c:cat>
            <c:numRef>
              <c:f>Sheet1!$B$3:$B$73</c:f>
              <c:numCache>
                <c:formatCode>General</c:formatCode>
                <c:ptCount val="71"/>
                <c:pt idx="0">
                  <c:v>1960</c:v>
                </c:pt>
                <c:pt idx="1">
                  <c:v>1961</c:v>
                </c:pt>
                <c:pt idx="2">
                  <c:v>1962</c:v>
                </c:pt>
                <c:pt idx="3">
                  <c:v>1963</c:v>
                </c:pt>
                <c:pt idx="4">
                  <c:v>1964</c:v>
                </c:pt>
                <c:pt idx="5">
                  <c:v>1965</c:v>
                </c:pt>
                <c:pt idx="6">
                  <c:v>1966</c:v>
                </c:pt>
                <c:pt idx="7">
                  <c:v>1967</c:v>
                </c:pt>
                <c:pt idx="8">
                  <c:v>1968</c:v>
                </c:pt>
                <c:pt idx="9">
                  <c:v>1969</c:v>
                </c:pt>
                <c:pt idx="10">
                  <c:v>1970</c:v>
                </c:pt>
                <c:pt idx="11">
                  <c:v>1971</c:v>
                </c:pt>
                <c:pt idx="12">
                  <c:v>1972</c:v>
                </c:pt>
                <c:pt idx="13">
                  <c:v>1973</c:v>
                </c:pt>
                <c:pt idx="14">
                  <c:v>1974</c:v>
                </c:pt>
                <c:pt idx="15">
                  <c:v>1975</c:v>
                </c:pt>
                <c:pt idx="16">
                  <c:v>1976</c:v>
                </c:pt>
                <c:pt idx="17">
                  <c:v>1977</c:v>
                </c:pt>
                <c:pt idx="18">
                  <c:v>1978</c:v>
                </c:pt>
                <c:pt idx="19">
                  <c:v>1979</c:v>
                </c:pt>
                <c:pt idx="20">
                  <c:v>1980</c:v>
                </c:pt>
                <c:pt idx="21">
                  <c:v>1981</c:v>
                </c:pt>
                <c:pt idx="22">
                  <c:v>1982</c:v>
                </c:pt>
                <c:pt idx="23">
                  <c:v>1983</c:v>
                </c:pt>
                <c:pt idx="24">
                  <c:v>1984</c:v>
                </c:pt>
                <c:pt idx="25">
                  <c:v>1985</c:v>
                </c:pt>
                <c:pt idx="26">
                  <c:v>1986</c:v>
                </c:pt>
                <c:pt idx="27">
                  <c:v>1987</c:v>
                </c:pt>
                <c:pt idx="28">
                  <c:v>1988</c:v>
                </c:pt>
                <c:pt idx="29">
                  <c:v>1989</c:v>
                </c:pt>
                <c:pt idx="30">
                  <c:v>1990</c:v>
                </c:pt>
                <c:pt idx="31">
                  <c:v>1991</c:v>
                </c:pt>
                <c:pt idx="32">
                  <c:v>1992</c:v>
                </c:pt>
                <c:pt idx="33">
                  <c:v>1993</c:v>
                </c:pt>
                <c:pt idx="34">
                  <c:v>1994</c:v>
                </c:pt>
                <c:pt idx="35">
                  <c:v>1995</c:v>
                </c:pt>
                <c:pt idx="36">
                  <c:v>1996</c:v>
                </c:pt>
                <c:pt idx="37">
                  <c:v>1997</c:v>
                </c:pt>
                <c:pt idx="38">
                  <c:v>1998</c:v>
                </c:pt>
                <c:pt idx="39">
                  <c:v>1999</c:v>
                </c:pt>
                <c:pt idx="40">
                  <c:v>2000</c:v>
                </c:pt>
                <c:pt idx="41">
                  <c:v>2001</c:v>
                </c:pt>
                <c:pt idx="42">
                  <c:v>2002</c:v>
                </c:pt>
                <c:pt idx="43">
                  <c:v>2003</c:v>
                </c:pt>
                <c:pt idx="44">
                  <c:v>2004</c:v>
                </c:pt>
                <c:pt idx="45">
                  <c:v>2005</c:v>
                </c:pt>
                <c:pt idx="46">
                  <c:v>2006</c:v>
                </c:pt>
                <c:pt idx="47">
                  <c:v>2007</c:v>
                </c:pt>
                <c:pt idx="48">
                  <c:v>2008</c:v>
                </c:pt>
                <c:pt idx="49">
                  <c:v>2009</c:v>
                </c:pt>
                <c:pt idx="50">
                  <c:v>2010</c:v>
                </c:pt>
                <c:pt idx="51">
                  <c:v>2011</c:v>
                </c:pt>
                <c:pt idx="52">
                  <c:v>2012</c:v>
                </c:pt>
                <c:pt idx="53">
                  <c:v>2013</c:v>
                </c:pt>
                <c:pt idx="54">
                  <c:v>2014</c:v>
                </c:pt>
                <c:pt idx="55">
                  <c:v>2015</c:v>
                </c:pt>
                <c:pt idx="56">
                  <c:v>2016</c:v>
                </c:pt>
                <c:pt idx="57">
                  <c:v>2017</c:v>
                </c:pt>
                <c:pt idx="58">
                  <c:v>2018</c:v>
                </c:pt>
                <c:pt idx="59">
                  <c:v>2019</c:v>
                </c:pt>
                <c:pt idx="60">
                  <c:v>2020</c:v>
                </c:pt>
                <c:pt idx="61">
                  <c:v>2021</c:v>
                </c:pt>
                <c:pt idx="62">
                  <c:v>2022</c:v>
                </c:pt>
                <c:pt idx="63">
                  <c:v>2023</c:v>
                </c:pt>
                <c:pt idx="64">
                  <c:v>2024</c:v>
                </c:pt>
                <c:pt idx="65">
                  <c:v>2025</c:v>
                </c:pt>
                <c:pt idx="66">
                  <c:v>2026</c:v>
                </c:pt>
                <c:pt idx="67">
                  <c:v>2027</c:v>
                </c:pt>
                <c:pt idx="68">
                  <c:v>2028</c:v>
                </c:pt>
                <c:pt idx="69">
                  <c:v>2029</c:v>
                </c:pt>
                <c:pt idx="70">
                  <c:v>2030</c:v>
                </c:pt>
              </c:numCache>
            </c:numRef>
          </c:cat>
          <c:val>
            <c:numRef>
              <c:f>Sheet1!$D$3:$D$73</c:f>
              <c:numCache>
                <c:formatCode>0.0,,"M"</c:formatCode>
                <c:ptCount val="71"/>
                <c:pt idx="0">
                  <c:v>2790</c:v>
                </c:pt>
                <c:pt idx="1">
                  <c:v>5520</c:v>
                </c:pt>
                <c:pt idx="2">
                  <c:v>10872</c:v>
                </c:pt>
                <c:pt idx="3">
                  <c:v>21438</c:v>
                </c:pt>
                <c:pt idx="4">
                  <c:v>42016</c:v>
                </c:pt>
                <c:pt idx="5">
                  <c:v>91487</c:v>
                </c:pt>
                <c:pt idx="6">
                  <c:v>148027</c:v>
                </c:pt>
                <c:pt idx="7">
                  <c:v>179585</c:v>
                </c:pt>
                <c:pt idx="8">
                  <c:v>206731</c:v>
                </c:pt>
                <c:pt idx="9">
                  <c:v>205984</c:v>
                </c:pt>
                <c:pt idx="10">
                  <c:v>194029</c:v>
                </c:pt>
                <c:pt idx="11">
                  <c:v>255806</c:v>
                </c:pt>
                <c:pt idx="12">
                  <c:v>283296</c:v>
                </c:pt>
                <c:pt idx="13">
                  <c:v>279686</c:v>
                </c:pt>
                <c:pt idx="14">
                  <c:v>415184</c:v>
                </c:pt>
                <c:pt idx="15">
                  <c:v>466911</c:v>
                </c:pt>
                <c:pt idx="16">
                  <c:v>455543</c:v>
                </c:pt>
                <c:pt idx="17">
                  <c:v>468002</c:v>
                </c:pt>
                <c:pt idx="18">
                  <c:v>418904</c:v>
                </c:pt>
                <c:pt idx="19">
                  <c:v>362749</c:v>
                </c:pt>
                <c:pt idx="20">
                  <c:v>404295</c:v>
                </c:pt>
                <c:pt idx="21">
                  <c:v>440785</c:v>
                </c:pt>
                <c:pt idx="22">
                  <c:v>570460</c:v>
                </c:pt>
                <c:pt idx="23">
                  <c:v>743580</c:v>
                </c:pt>
                <c:pt idx="24">
                  <c:v>722031</c:v>
                </c:pt>
                <c:pt idx="25">
                  <c:v>788973</c:v>
                </c:pt>
                <c:pt idx="26">
                  <c:v>787383</c:v>
                </c:pt>
                <c:pt idx="27">
                  <c:v>881886</c:v>
                </c:pt>
                <c:pt idx="28">
                  <c:v>937902</c:v>
                </c:pt>
                <c:pt idx="29">
                  <c:v>877926</c:v>
                </c:pt>
                <c:pt idx="30">
                  <c:v>927400</c:v>
                </c:pt>
                <c:pt idx="31">
                  <c:v>959477</c:v>
                </c:pt>
                <c:pt idx="32">
                  <c:v>1091761</c:v>
                </c:pt>
                <c:pt idx="33">
                  <c:v>1205825</c:v>
                </c:pt>
                <c:pt idx="34">
                  <c:v>1327080</c:v>
                </c:pt>
                <c:pt idx="35">
                  <c:v>1418676</c:v>
                </c:pt>
                <c:pt idx="36">
                  <c:v>1526084</c:v>
                </c:pt>
                <c:pt idx="37">
                  <c:v>1683071</c:v>
                </c:pt>
                <c:pt idx="38">
                  <c:v>2142612</c:v>
                </c:pt>
                <c:pt idx="39">
                  <c:v>2370369</c:v>
                </c:pt>
                <c:pt idx="40">
                  <c:v>2246212</c:v>
                </c:pt>
                <c:pt idx="41">
                  <c:v>2125953</c:v>
                </c:pt>
                <c:pt idx="42">
                  <c:v>2099354</c:v>
                </c:pt>
                <c:pt idx="43">
                  <c:v>2229159</c:v>
                </c:pt>
                <c:pt idx="44">
                  <c:v>2196783</c:v>
                </c:pt>
                <c:pt idx="45">
                  <c:v>2320277</c:v>
                </c:pt>
                <c:pt idx="46">
                  <c:v>2453859</c:v>
                </c:pt>
                <c:pt idx="47">
                  <c:v>2527389</c:v>
                </c:pt>
                <c:pt idx="48">
                  <c:v>2511075</c:v>
                </c:pt>
                <c:pt idx="49">
                  <c:v>2469429</c:v>
                </c:pt>
                <c:pt idx="50">
                  <c:v>2520097</c:v>
                </c:pt>
                <c:pt idx="51">
                  <c:v>2608426</c:v>
                </c:pt>
                <c:pt idx="52">
                  <c:v>2657424</c:v>
                </c:pt>
                <c:pt idx="53">
                  <c:v>2709446</c:v>
                </c:pt>
                <c:pt idx="54">
                  <c:v>2785894</c:v>
                </c:pt>
                <c:pt idx="55">
                  <c:v>2875211.1875</c:v>
                </c:pt>
                <c:pt idx="56">
                  <c:v>2964528.375</c:v>
                </c:pt>
                <c:pt idx="57">
                  <c:v>3053845.5625</c:v>
                </c:pt>
                <c:pt idx="58">
                  <c:v>3143162.75</c:v>
                </c:pt>
                <c:pt idx="59">
                  <c:v>3232479.9375</c:v>
                </c:pt>
                <c:pt idx="60">
                  <c:v>3321797.125</c:v>
                </c:pt>
                <c:pt idx="61">
                  <c:v>3411114.3125</c:v>
                </c:pt>
                <c:pt idx="62">
                  <c:v>3500431.5</c:v>
                </c:pt>
                <c:pt idx="63">
                  <c:v>3589748.6875</c:v>
                </c:pt>
                <c:pt idx="64">
                  <c:v>3679065.875</c:v>
                </c:pt>
                <c:pt idx="65">
                  <c:v>3768383.0625</c:v>
                </c:pt>
                <c:pt idx="66">
                  <c:v>3857700.25</c:v>
                </c:pt>
                <c:pt idx="67">
                  <c:v>3947017.4375</c:v>
                </c:pt>
                <c:pt idx="68">
                  <c:v>4036334.625</c:v>
                </c:pt>
                <c:pt idx="69">
                  <c:v>4125651.8125</c:v>
                </c:pt>
                <c:pt idx="70">
                  <c:v>4214969</c:v>
                </c:pt>
              </c:numCache>
            </c:numRef>
          </c:val>
          <c:smooth val="0"/>
          <c:extLst>
            <c:ext xmlns:c16="http://schemas.microsoft.com/office/drawing/2014/chart" uri="{C3380CC4-5D6E-409C-BE32-E72D297353CC}">
              <c16:uniqueId val="{00000003-0CC0-4D17-B69C-41AED5F1955D}"/>
            </c:ext>
          </c:extLst>
        </c:ser>
        <c:dLbls>
          <c:showLegendKey val="0"/>
          <c:showVal val="0"/>
          <c:showCatName val="0"/>
          <c:showSerName val="0"/>
          <c:showPercent val="0"/>
          <c:showBubbleSize val="0"/>
        </c:dLbls>
        <c:marker val="1"/>
        <c:smooth val="0"/>
        <c:axId val="1905499680"/>
        <c:axId val="1905497184"/>
      </c:lineChart>
      <c:dateAx>
        <c:axId val="1905499680"/>
        <c:scaling>
          <c:orientation val="minMax"/>
          <c:max val="2030"/>
          <c:min val="1960"/>
        </c:scaling>
        <c:delete val="0"/>
        <c:axPos val="b"/>
        <c:numFmt formatCode="General" sourceLinked="1"/>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200" b="0" i="0" u="none" strike="noStrike" kern="1200" baseline="0">
                <a:gradFill>
                  <a:gsLst>
                    <a:gs pos="82000">
                      <a:schemeClr val="tx1"/>
                    </a:gs>
                    <a:gs pos="0">
                      <a:schemeClr val="tx1"/>
                    </a:gs>
                  </a:gsLst>
                  <a:lin ang="2700000" scaled="1"/>
                </a:gradFill>
                <a:latin typeface="Segoe UI" panose="020B0502040204020203" pitchFamily="34" charset="0"/>
                <a:ea typeface="+mn-ea"/>
                <a:cs typeface="Segoe UI" panose="020B0502040204020203" pitchFamily="34" charset="0"/>
              </a:defRPr>
            </a:pPr>
            <a:endParaRPr lang="en-US"/>
          </a:p>
        </c:txPr>
        <c:crossAx val="1905497184"/>
        <c:crosses val="autoZero"/>
        <c:auto val="0"/>
        <c:lblOffset val="100"/>
        <c:baseTimeUnit val="days"/>
        <c:majorUnit val="10"/>
        <c:majorTimeUnit val="days"/>
      </c:dateAx>
      <c:valAx>
        <c:axId val="1905497184"/>
        <c:scaling>
          <c:orientation val="minMax"/>
          <c:max val="4500000"/>
          <c:min val="0"/>
        </c:scaling>
        <c:delete val="0"/>
        <c:axPos val="l"/>
        <c:title>
          <c:tx>
            <c:rich>
              <a:bodyPr rot="-5400000" spcFirstLastPara="1" vertOverflow="ellipsis" vert="horz" wrap="square" anchor="ctr" anchorCtr="1"/>
              <a:lstStyle/>
              <a:p>
                <a:pPr>
                  <a:defRPr sz="1200" b="0" i="0" u="none" strike="noStrike" kern="1200" baseline="0">
                    <a:gradFill>
                      <a:gsLst>
                        <a:gs pos="82000">
                          <a:schemeClr val="tx1"/>
                        </a:gs>
                        <a:gs pos="0">
                          <a:schemeClr val="tx1"/>
                        </a:gs>
                      </a:gsLst>
                      <a:lin ang="2700000" scaled="1"/>
                    </a:gradFill>
                    <a:latin typeface="Segoe UI" panose="020B0502040204020203" pitchFamily="34" charset="0"/>
                    <a:ea typeface="+mn-ea"/>
                    <a:cs typeface="Segoe UI" panose="020B0502040204020203" pitchFamily="34" charset="0"/>
                  </a:defRPr>
                </a:pPr>
                <a:r>
                  <a:rPr lang="en-US">
                    <a:gradFill>
                      <a:gsLst>
                        <a:gs pos="82000">
                          <a:schemeClr val="tx1"/>
                        </a:gs>
                        <a:gs pos="0">
                          <a:schemeClr val="tx1"/>
                        </a:gs>
                      </a:gsLst>
                      <a:lin ang="2700000" scaled="1"/>
                    </a:gradFill>
                  </a:rPr>
                  <a:t># of Developers</a:t>
                </a:r>
              </a:p>
            </c:rich>
          </c:tx>
          <c:layout>
            <c:manualLayout>
              <c:xMode val="edge"/>
              <c:yMode val="edge"/>
              <c:x val="1.0965451919083598E-2"/>
              <c:y val="0.29880534067495013"/>
            </c:manualLayout>
          </c:layout>
          <c:overlay val="0"/>
          <c:spPr>
            <a:noFill/>
            <a:ln>
              <a:noFill/>
            </a:ln>
            <a:effectLst/>
          </c:spPr>
          <c:txPr>
            <a:bodyPr rot="-5400000" spcFirstLastPara="1" vertOverflow="ellipsis" vert="horz" wrap="square" anchor="ctr" anchorCtr="1"/>
            <a:lstStyle/>
            <a:p>
              <a:pPr>
                <a:defRPr sz="1200" b="0" i="0" u="none" strike="noStrike" kern="1200" baseline="0">
                  <a:gradFill>
                    <a:gsLst>
                      <a:gs pos="82000">
                        <a:schemeClr val="tx1"/>
                      </a:gs>
                      <a:gs pos="0">
                        <a:schemeClr val="tx1"/>
                      </a:gs>
                    </a:gsLst>
                    <a:lin ang="2700000" scaled="1"/>
                  </a:gradFill>
                  <a:latin typeface="Segoe UI" panose="020B0502040204020203" pitchFamily="34" charset="0"/>
                  <a:ea typeface="+mn-ea"/>
                  <a:cs typeface="Segoe UI" panose="020B0502040204020203" pitchFamily="34" charset="0"/>
                </a:defRPr>
              </a:pPr>
              <a:endParaRPr lang="en-US"/>
            </a:p>
          </c:txPr>
        </c:title>
        <c:numFmt formatCode="0,,&quot;M&quot;" sourceLinked="0"/>
        <c:majorTickMark val="out"/>
        <c:minorTickMark val="none"/>
        <c:tickLblPos val="nextTo"/>
        <c:spPr>
          <a:noFill/>
          <a:ln w="9525" cap="flat" cmpd="sng" algn="ctr">
            <a:solidFill>
              <a:sysClr val="windowText" lastClr="000000"/>
            </a:solidFill>
            <a:round/>
          </a:ln>
          <a:effectLst/>
        </c:spPr>
        <c:txPr>
          <a:bodyPr rot="-60000000" spcFirstLastPara="1" vertOverflow="ellipsis" vert="horz" wrap="square" anchor="ctr" anchorCtr="1"/>
          <a:lstStyle/>
          <a:p>
            <a:pPr>
              <a:defRPr sz="1200" b="0" i="0" u="none" strike="noStrike" kern="1200" baseline="0">
                <a:gradFill>
                  <a:gsLst>
                    <a:gs pos="82000">
                      <a:schemeClr val="tx1"/>
                    </a:gs>
                    <a:gs pos="0">
                      <a:schemeClr val="tx1"/>
                    </a:gs>
                  </a:gsLst>
                  <a:lin ang="2700000" scaled="1"/>
                </a:gradFill>
                <a:latin typeface="Segoe UI" panose="020B0502040204020203" pitchFamily="34" charset="0"/>
                <a:ea typeface="+mn-ea"/>
                <a:cs typeface="Segoe UI" panose="020B0502040204020203" pitchFamily="34" charset="0"/>
              </a:defRPr>
            </a:pPr>
            <a:endParaRPr lang="en-US"/>
          </a:p>
        </c:txPr>
        <c:crossAx val="1905499680"/>
        <c:crossesAt val="1960"/>
        <c:crossBetween val="midCat"/>
        <c:majorUnit val="1000000"/>
      </c:valAx>
      <c:valAx>
        <c:axId val="1905508000"/>
        <c:scaling>
          <c:orientation val="minMax"/>
          <c:max val="4000"/>
        </c:scaling>
        <c:delete val="1"/>
        <c:axPos val="r"/>
        <c:numFmt formatCode="0.0,,&quot;M&quot;" sourceLinked="1"/>
        <c:majorTickMark val="out"/>
        <c:minorTickMark val="none"/>
        <c:tickLblPos val="nextTo"/>
        <c:crossAx val="1905494272"/>
        <c:crosses val="max"/>
        <c:crossBetween val="between"/>
      </c:valAx>
      <c:dateAx>
        <c:axId val="1905494272"/>
        <c:scaling>
          <c:orientation val="minMax"/>
        </c:scaling>
        <c:delete val="1"/>
        <c:axPos val="b"/>
        <c:numFmt formatCode="General" sourceLinked="1"/>
        <c:majorTickMark val="out"/>
        <c:minorTickMark val="none"/>
        <c:tickLblPos val="nextTo"/>
        <c:crossAx val="1905508000"/>
        <c:crosses val="autoZero"/>
        <c:auto val="0"/>
        <c:lblOffset val="100"/>
        <c:baseTimeUnit val="days"/>
      </c:dateAx>
      <c:spPr>
        <a:noFill/>
        <a:ln>
          <a:noFill/>
        </a:ln>
        <a:effectLst/>
      </c:spPr>
    </c:plotArea>
    <c:legend>
      <c:legendPos val="b"/>
      <c:legendEntry>
        <c:idx val="0"/>
        <c:delete val="1"/>
      </c:legendEntry>
      <c:overlay val="0"/>
      <c:spPr>
        <a:noFill/>
        <a:ln>
          <a:noFill/>
        </a:ln>
        <a:effectLst/>
      </c:spPr>
      <c:txPr>
        <a:bodyPr rot="0" spcFirstLastPara="1" vertOverflow="ellipsis" vert="horz" wrap="square" anchor="ctr" anchorCtr="1"/>
        <a:lstStyle/>
        <a:p>
          <a:pPr>
            <a:defRPr sz="1200" b="0" i="0" u="none" strike="noStrike" kern="1200" baseline="0">
              <a:gradFill>
                <a:gsLst>
                  <a:gs pos="82000">
                    <a:schemeClr val="tx1"/>
                  </a:gs>
                  <a:gs pos="0">
                    <a:schemeClr val="tx1"/>
                  </a:gs>
                </a:gsLst>
                <a:lin ang="2700000" scaled="1"/>
              </a:gradFill>
              <a:latin typeface="Segoe UI" panose="020B0502040204020203" pitchFamily="34" charset="0"/>
              <a:ea typeface="+mn-ea"/>
              <a:cs typeface="Segoe UI" panose="020B0502040204020203" pitchFamily="34" charset="0"/>
            </a:defRPr>
          </a:pPr>
          <a:endParaRPr lang="en-US"/>
        </a:p>
      </c:txPr>
    </c:legend>
    <c:plotVisOnly val="1"/>
    <c:dispBlanksAs val="gap"/>
    <c:showDLblsOverMax val="0"/>
  </c:chart>
  <c:spPr>
    <a:noFill/>
    <a:ln>
      <a:noFill/>
    </a:ln>
    <a:effectLst/>
  </c:spPr>
  <c:txPr>
    <a:bodyPr/>
    <a:lstStyle/>
    <a:p>
      <a:pPr>
        <a:defRPr sz="1200" baseline="0">
          <a:solidFill>
            <a:schemeClr val="tx1"/>
          </a:solidFill>
          <a:latin typeface="Segoe UI" panose="020B0502040204020203" pitchFamily="34" charset="0"/>
          <a:cs typeface="Segoe UI" panose="020B0502040204020203"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3/19/2022 3:14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3/19/2022 2:20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6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Thank you very much for giving me the chance to speak to you all and I hope you have all been inspired by the many sessions throughout this week! The party isn’t over yet and without any further ado I would like to share with you an Introduction to the Power Platform and how you, as students, can begin to leverage the various products within the Power Platform to start building solutions that meet your everyday needs and how the Power Platform can help accelerate your career.  </a:t>
            </a:r>
          </a:p>
          <a:p>
            <a:pPr>
              <a:lnSpc>
                <a:spcPct val="106000"/>
              </a:lnSpc>
              <a:spcAft>
                <a:spcPts val="800"/>
              </a:spcAft>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6000"/>
              </a:lnSpc>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My name is Gomolemo Mohapi and I am a Cloud Advocate at Microsoft focusing on Power Apps. I’m especially excited to be here talking to you guys since I started my journey at Microsoft as a student ambassador just a few short years ago so in many ways, I know, we can relate.</a:t>
            </a:r>
            <a:endParaRPr lang="en-ZA"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12BE0F-E063-4522-AF59-07EF4C5026E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7478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4400" b="0" i="0" u="none" strike="noStrike" baseline="0" dirty="0">
                <a:solidFill>
                  <a:srgbClr val="000000"/>
                </a:solidFill>
                <a:latin typeface="Segoe UI" panose="020B0502040204020203" pitchFamily="34" charset="0"/>
              </a:rPr>
              <a:t>Not all workers across teams are equipped with the skills to understand data and discover actionable insights hidden in your data that can drive business results. Microsoft Power BI enables you to create a data-driven culture where everyone in your organization can make confident decisions  with real-time analytics.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44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4400" b="0" i="0" u="none" strike="noStrike" baseline="0" dirty="0">
                <a:solidFill>
                  <a:srgbClr val="000000"/>
                </a:solidFill>
                <a:latin typeface="Segoe UI" panose="020B0502040204020203" pitchFamily="34" charset="0"/>
              </a:rPr>
              <a:t>Power BI offers capabilities to help you discover and explore insights from your data including automated machine learning for predictive modelling, new AI visualizations with decomposition trees for detailed root cause analysis drill downs, and easier ways for everyone to interact with their data using the new Q&amp;A visualization. 	</a:t>
            </a:r>
          </a:p>
          <a:p>
            <a:endParaRPr lang="en-US" sz="1800" dirty="0"/>
          </a:p>
          <a:p>
            <a:r>
              <a:rPr lang="en-US" sz="1800" dirty="0"/>
              <a:t>With Power BI, you can reduce added costs, complexity, and security risks of multiple solutions with an analytics platform that scales across your organization.</a:t>
            </a:r>
          </a:p>
          <a:p>
            <a:endParaRPr lang="en-US" sz="1800" dirty="0"/>
          </a:p>
          <a:p>
            <a:r>
              <a:rPr lang="en-US" sz="1800" dirty="0"/>
              <a:t>Hundreds of data visualizations, built-in AI capabilities, and prebuilt custom data connectors help team members create real-time dashboards and interactive reports leveraging familiar tools such as PowerPoint and Excel.</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556574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Segoe UI" panose="020B0502040204020203" pitchFamily="34" charset="0"/>
              </a:rPr>
              <a:t>Easily building intelligent chatbots is accessible and doable for more than just professional developers with advanced technical knowledge. Microsoft Power Virtual Agents empowers everyone to do it easily, no coding required.</a:t>
            </a:r>
          </a:p>
          <a:p>
            <a:endParaRPr lang="en-US" sz="1800" b="0" i="0" u="none" strike="noStrike" baseline="0" dirty="0">
              <a:solidFill>
                <a:srgbClr val="000000"/>
              </a:solidFill>
              <a:latin typeface="Segoe UI" panose="020B0502040204020203" pitchFamily="34" charset="0"/>
            </a:endParaRPr>
          </a:p>
          <a:p>
            <a:r>
              <a:rPr lang="en-US" sz="1800" b="0" i="0" u="none" strike="noStrike" baseline="0" dirty="0">
                <a:solidFill>
                  <a:srgbClr val="000000"/>
                </a:solidFill>
                <a:latin typeface="Segoe UI" panose="020B0502040204020203" pitchFamily="34" charset="0"/>
              </a:rPr>
              <a:t>Power Virtual Agents empowers teams to easily create powerful bots using a guided, no-code graphical interface without the need for data scientists or developers. It eliminates the gap between the subject matter experts and the development teams building the bots, and the long latency between teams recognizing an issue and updating the bot to address it. </a:t>
            </a:r>
          </a:p>
          <a:p>
            <a:endParaRPr lang="en-US" sz="1800" b="0" i="0" u="none" strike="noStrike" baseline="0" dirty="0">
              <a:solidFill>
                <a:srgbClr val="000000"/>
              </a:solidFill>
              <a:latin typeface="Segoe UI" panose="020B0502040204020203" pitchFamily="34" charset="0"/>
            </a:endParaRPr>
          </a:p>
          <a:p>
            <a:r>
              <a:rPr lang="en-US" sz="1800" b="0" i="0" u="none" strike="noStrike" baseline="0" dirty="0">
                <a:solidFill>
                  <a:srgbClr val="000000"/>
                </a:solidFill>
                <a:latin typeface="Segoe UI" panose="020B0502040204020203" pitchFamily="34" charset="0"/>
              </a:rPr>
              <a:t>Chatbots can easily be integrated with the products and services teams use on a daily basis. Team members can choose from hundreds of prebuilt connectors, build custom workflows using Power Automate or even create complex scenarios using Microsoft Bot framework.</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028129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There are 300+ connectors that make it easy for application builders to connect to both Microsoft and 3rd party services, from Dynamics 365 to Dropbox. The connectors allow canvas apps and flows to easily use API (application programming interfaces) services without any developer knowledge. Custom connectors can also be configured to allow use of APIs that aren’t covered by the public connectors.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Connectors are essentially proxy wrappers around the application programming interfaces (APIs) provided by services that allow the power platform to easily interact with the service. Connectors can be either public or custom. There are currently over 300+ public connectors that can be used by all organizations. Examples of public connectors are Microsoft 365 (formerly Office 365), Common Data Service, Salesforce, SAP and more.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800" b="0" i="0" u="none" strike="noStrike" baseline="0" dirty="0">
              <a:solidFill>
                <a:srgbClr val="000000"/>
              </a:solidFill>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94927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AI Builder is a Power Platform capability that allows easily adding AI or Artificial Intelligence to the Power Platform. AI Builder provides AI models that are designed to optimize your business processes. AI Builder enables your business to use intelligence to automate processes and glean insights from your data in Power Apps and Power Automate. With AI Builder, you don't need coding or data science skills to access the power of AI. You can build custom models tailored to your needs, or choose a prebuilt model that is ready to use for many common business scenarios.</a:t>
            </a:r>
            <a:endParaRPr lang="en-US" sz="1800" b="0" i="0" u="none" strike="noStrike" baseline="0" dirty="0">
              <a:solidFill>
                <a:srgbClr val="000000"/>
              </a:solidFill>
              <a:latin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800" b="0" i="0" u="none" strike="noStrike" baseline="0" dirty="0">
                <a:solidFill>
                  <a:srgbClr val="000000"/>
                </a:solidFill>
                <a:latin typeface="Segoe UI" panose="020B0502040204020203" pitchFamily="34" charset="0"/>
              </a:rPr>
              <a:t>	</a:t>
            </a:r>
          </a:p>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33554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Microsoft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Dataverse</a:t>
            </a:r>
            <a:r>
              <a:rPr lang="en-ZA" sz="1800" dirty="0">
                <a:effectLst/>
                <a:latin typeface="Calibri" panose="020F0502020204030204" pitchFamily="34" charset="0"/>
                <a:ea typeface="Calibri" panose="020F0502020204030204" pitchFamily="34" charset="0"/>
                <a:cs typeface="Times New Roman" panose="02020603050405020304" pitchFamily="18" charset="0"/>
              </a:rPr>
              <a:t> is a scalable data service and app platform which lets users securely store and manage data from multiple sources and integrate that data in business applications using a common data model to ensure ease and consistency to users. Microsoft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Dataverse</a:t>
            </a:r>
            <a:r>
              <a:rPr lang="en-ZA" sz="1800" dirty="0">
                <a:effectLst/>
                <a:latin typeface="Calibri" panose="020F0502020204030204" pitchFamily="34" charset="0"/>
                <a:ea typeface="Calibri" panose="020F0502020204030204" pitchFamily="34" charset="0"/>
                <a:cs typeface="Times New Roman" panose="02020603050405020304" pitchFamily="18" charset="0"/>
              </a:rPr>
              <a:t> is the common currency that enables the components of Microsoft Power Platform to work together. It’s the foundation that enables the consolidation, display, and manipulation of data.</a:t>
            </a:r>
          </a:p>
          <a:p>
            <a:pPr>
              <a:lnSpc>
                <a:spcPct val="107000"/>
              </a:lnSpc>
              <a:spcAft>
                <a:spcPts val="800"/>
              </a:spcAft>
            </a:pPr>
            <a:r>
              <a:rPr lang="en-ZA" sz="1800" dirty="0">
                <a:effectLst/>
                <a:latin typeface="Calibri" panose="020F0502020204030204" pitchFamily="34" charset="0"/>
                <a:ea typeface="Calibri" panose="020F0502020204030204" pitchFamily="34" charset="0"/>
                <a:cs typeface="Times New Roman" panose="02020603050405020304" pitchFamily="18" charset="0"/>
              </a:rPr>
              <a:t>Data within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Dataverse</a:t>
            </a:r>
            <a:r>
              <a:rPr lang="en-ZA" sz="1800" dirty="0">
                <a:effectLst/>
                <a:latin typeface="Calibri" panose="020F0502020204030204" pitchFamily="34" charset="0"/>
                <a:ea typeface="Calibri" panose="020F0502020204030204" pitchFamily="34" charset="0"/>
                <a:cs typeface="Times New Roman" panose="02020603050405020304" pitchFamily="18" charset="0"/>
              </a:rPr>
              <a:t> is stored within a set of tables. A table is a set of rows and columns. Each column in the table is designed to store a certain type of data, for example, name, age, salary, and so on. </a:t>
            </a:r>
            <a:r>
              <a:rPr lang="en-ZA" sz="1800" dirty="0" err="1">
                <a:effectLst/>
                <a:latin typeface="Calibri" panose="020F0502020204030204" pitchFamily="34" charset="0"/>
                <a:ea typeface="Calibri" panose="020F0502020204030204" pitchFamily="34" charset="0"/>
                <a:cs typeface="Times New Roman" panose="02020603050405020304" pitchFamily="18" charset="0"/>
              </a:rPr>
              <a:t>Dataverse</a:t>
            </a:r>
            <a:r>
              <a:rPr lang="en-ZA" sz="1800" dirty="0">
                <a:effectLst/>
                <a:latin typeface="Calibri" panose="020F0502020204030204" pitchFamily="34" charset="0"/>
                <a:ea typeface="Calibri" panose="020F0502020204030204" pitchFamily="34" charset="0"/>
                <a:cs typeface="Times New Roman" panose="02020603050405020304" pitchFamily="18" charset="0"/>
              </a:rPr>
              <a:t> includes a base set of standard tables that cover typical scenarios, but you can also create custom tables specific to your organization and populate them with data by using Power Query. App makers can then use Power Apps to build rich applications that use this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901144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kern="1200" dirty="0">
                <a:solidFill>
                  <a:schemeClr val="tx1"/>
                </a:solidFill>
                <a:effectLst/>
                <a:latin typeface="Segoe UI" panose="020B0502040204020203" pitchFamily="34" charset="0"/>
                <a:ea typeface="+mn-ea"/>
                <a:cs typeface="+mn-cs"/>
              </a:rPr>
              <a:t>In summary, the Power Platform is an intuitive, extensible platform of low-code tools that empowers all users to collaborate and build transformational solutions. Break up silos and democratize access to technology and data. Surface insights and create flexibility in business processes. Proactively create innovative, scalable solutions. All in the secure, trusted Microsoft Cloud. </a:t>
            </a:r>
          </a:p>
          <a:p>
            <a:r>
              <a:rPr lang="en-US" sz="882" kern="1200" dirty="0">
                <a:solidFill>
                  <a:schemeClr val="tx1"/>
                </a:solidFill>
                <a:effectLst/>
                <a:latin typeface="Segoe UI" panose="020B0502040204020203" pitchFamily="34" charset="0"/>
                <a:ea typeface="+mn-ea"/>
                <a:cs typeface="+mn-cs"/>
              </a:rPr>
              <a:t> </a:t>
            </a:r>
          </a:p>
          <a:p>
            <a:r>
              <a:rPr lang="en-US" sz="882" kern="1200" dirty="0">
                <a:solidFill>
                  <a:schemeClr val="tx1"/>
                </a:solidFill>
                <a:effectLst/>
                <a:latin typeface="Segoe UI" panose="020B0502040204020203" pitchFamily="34" charset="0"/>
                <a:ea typeface="+mn-ea"/>
                <a:cs typeface="+mn-cs"/>
              </a:rPr>
              <a:t>With Microsoft Power Platform, you can build solutions on top of legacy systems, cloud-based data or any other data source. You can empower the people closest to the problem — business users, citizen developers — to solve problems themselves by building low-code apps, workflows, data solutions as well as customizations and extensions to M365 and D365. You can also enable professional developers, data scientists, students IT teams, anyone and others to develop business solutions faster, cheaper and while continuing to use their preferred tools, languages and development environments. With Power Platform everyone, regardless of their technical capability, can work together on the same platform – speaking the same language – to create solutions with a high level of agility.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Not only is Power Platform a turnkey solution that is helping businesses face structural shifts and ensure business continuity, it is empowering everyone to do more with low-code transformation.</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75186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the rise of a remote everything world, Teams has become a major place where work gets done. People in the workplace are using teams, students in university are using Teams. So why not bring this productivity applications right into the place where you work everyday. From collaboration and meetings to ongoing workspaces and communication channels, Teams is the hub of productivity.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Augment with Power BI integration with Teams also.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This integration of Power Platform and Teams, delivers a built-in low code data platform for Microsoft Teams, and provides relational data storage, rich data types, enterprise grade governance, and one-click solution deployment.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dirty="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i="0" kern="1200" dirty="0">
                <a:solidFill>
                  <a:schemeClr val="tx1"/>
                </a:solidFill>
                <a:effectLst/>
                <a:latin typeface="Segoe UI" panose="020B0502040204020203" pitchFamily="34" charset="0"/>
                <a:ea typeface="+mn-ea"/>
                <a:cs typeface="+mn-cs"/>
              </a:rPr>
              <a:t>Microsoft Teams and the Power Platform is shaping the future of work with low-code apps to run the business. The new functionality enables users to easily build applications and bots directly within Teams, empowering business users to rapidly respond to changing business needs and create custom solutions. With the addition of Project Oakdale, Teams users now have key business data at their fingertips to build new apps that address real business problems—all without ever leaving Teams.</a:t>
            </a: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4368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Power Platform, you can create solutions that are specific and are tied to an individual user or specific workflow, all the way up to enterprise-level applications and capabilities that are deployed across thousands of users.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From apps to data dashboards, automation flows or personalized chatbots, Power Platform enables you to build low-code solutions to everyday business problems.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Beyond enabling these things, Microsoft Power Platform also leads the pack in terms of the security and governance capabilities underpinning these capabilities. </a:t>
            </a:r>
          </a:p>
          <a:p>
            <a:endParaRPr lang="en-US" dirty="0"/>
          </a:p>
        </p:txBody>
      </p:sp>
      <p:sp>
        <p:nvSpPr>
          <p:cNvPr id="4" name="Slide Number Placeholder 3"/>
          <p:cNvSpPr>
            <a:spLocks noGrp="1"/>
          </p:cNvSpPr>
          <p:nvPr>
            <p:ph type="sldNum" sz="quarter" idx="5"/>
          </p:nvPr>
        </p:nvSpPr>
        <p:spPr/>
        <p:txBody>
          <a:bodyPr/>
          <a:lstStyle/>
          <a:p>
            <a:fld id="{3BD0B22C-53E4-F749-9B0C-AC2F36E81701}" type="slidenum">
              <a:rPr lang="en-US" smtClean="0"/>
              <a:t>17</a:t>
            </a:fld>
            <a:endParaRPr lang="en-US"/>
          </a:p>
        </p:txBody>
      </p:sp>
    </p:spTree>
    <p:extLst>
      <p:ext uri="{BB962C8B-B14F-4D97-AF65-F5344CB8AC3E}">
        <p14:creationId xmlns:p14="http://schemas.microsoft.com/office/powerpoint/2010/main" val="499767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3200" dirty="0"/>
              <a:t>Let’s bring your focus to a use case in action. Let’s learn about </a:t>
            </a:r>
            <a:r>
              <a:rPr lang="en-ZA" sz="3200" dirty="0" err="1"/>
              <a:t>Samit</a:t>
            </a:r>
            <a:r>
              <a:rPr lang="en-ZA" sz="3200" dirty="0"/>
              <a:t> Saini who was once a security guard at the London Heathrow Airport with ZERO Technical experience. Upon discovering Power Apps and the Power Platform, he changed the way Heathrow operated. Let’s watch.</a:t>
            </a:r>
          </a:p>
          <a:p>
            <a:endParaRPr lang="en-Z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725644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679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Let’s get right into it! Let’s start with why the Power Platform is needed in today's world.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Across industries, organizations are working to drive value continuously with digital transformation efforts – doing so has become essential to business growth and evolution.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But even as organizations have more data and technology resources, digital transformation efforts still face challenges.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First, as technology systems evolve and innovation drives business successes, organizations are trying to overcome the constraints of </a:t>
            </a:r>
            <a:r>
              <a:rPr lang="en-US" b="1" dirty="0"/>
              <a:t>legacy systems and paper-based processes</a:t>
            </a:r>
            <a:r>
              <a:rPr lang="en-US" dirty="0"/>
              <a:t>. </a:t>
            </a:r>
            <a:r>
              <a:rPr lang="en-US" b="0" dirty="0"/>
              <a:t>Beyond the inefficient processes and costs these systems give rise to, there is also now the major reality of remote work.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baseline="0" dirty="0"/>
              <a:t>At the same time, today’s workforce demands customized, tech-savvy solutions and business applications. In the same way software has eaten the world in the consumer space, business applications and programs need to keep pace with the expectations of a younger and more technology-savvy workforce – this is where you come in.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baseline="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baseline="0" dirty="0"/>
              <a:t>To combat these challenges, businesses need better systems to make sense of their data, utilize and customize existing business applications, and provide better employee support and customer service. While the need is clear, </a:t>
            </a:r>
            <a:r>
              <a:rPr lang="en-US" sz="800" b="0" i="0" baseline="0" dirty="0"/>
              <a:t>it’s becoming hard for businesses to meet all of these requests with the resources on hand today, especially since the </a:t>
            </a:r>
            <a:r>
              <a:rPr lang="en-US" sz="800" b="1" i="0" baseline="0" dirty="0"/>
              <a:t>tech world faces a talent shortage</a:t>
            </a:r>
            <a:r>
              <a:rPr lang="en-US" sz="800" b="0" i="0" baseline="0" dirty="0"/>
              <a:t>. </a:t>
            </a:r>
            <a:r>
              <a:rPr lang="en-US" sz="800" b="0" baseline="0" dirty="0"/>
              <a:t>More than 85% of organizations struggle to find technical talent and the demand for mobile applications is growing at a faster rate than IT departments can deliver (1).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baseline="0"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800" b="0" i="0" baseline="0" dirty="0"/>
              <a:t>To top that, </a:t>
            </a:r>
            <a:r>
              <a:rPr lang="en-US" sz="800" b="1" i="0" baseline="0" dirty="0"/>
              <a:t>ground up software development takes time</a:t>
            </a:r>
            <a:r>
              <a:rPr lang="en-US" sz="800" b="0" i="0" baseline="0" dirty="0"/>
              <a:t> and is expensive. And </a:t>
            </a:r>
            <a:r>
              <a:rPr lang="en-US" sz="800" b="0" baseline="0" dirty="0"/>
              <a:t>building software inhouse brings with it a host of </a:t>
            </a:r>
            <a:r>
              <a:rPr lang="en-US" sz="800" b="1" baseline="0" dirty="0"/>
              <a:t>security and compliance considerations </a:t>
            </a:r>
            <a:r>
              <a:rPr lang="en-US" sz="800" b="0" i="0" baseline="0" dirty="0"/>
              <a:t>that require extensive upfront investments </a:t>
            </a:r>
            <a:r>
              <a:rPr lang="en-US" sz="800" b="0" baseline="0" dirty="0"/>
              <a:t>to ensure that applications run seamlessly and face no regulatory problems, hack, or data breach threats.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r>
              <a:rPr lang="en-US" dirty="0"/>
              <a:t>Needless to say, digital transformation is more important now than every, but major roadblocks remain.</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4F38C9A-47B1-4C1B-BC8F-E2D495F6A1C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0510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800" dirty="0">
                <a:effectLst/>
                <a:latin typeface="Times New Roman" panose="02020603050405020304" pitchFamily="18" charset="0"/>
                <a:ea typeface="Calibri" panose="020F0502020204030204" pitchFamily="34" charset="0"/>
                <a:cs typeface="Times New Roman" panose="02020603050405020304" pitchFamily="18" charset="0"/>
              </a:rPr>
              <a:t>And with that use case,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 can see the power of the power platform put to work in the real world. From my understanding, there will be deep dive sessions taking place later today and tomorrow which will cover the all you need to know and the how of each of these products so that you too can innovate and create solutions to some of the manual processes that you have to undergo in your everyday 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For now, here are some links to….</a:t>
            </a:r>
            <a:r>
              <a:rPr lang="en-US" dirty="0"/>
              <a:t>(Talk about links)</a:t>
            </a:r>
          </a:p>
        </p:txBody>
      </p:sp>
    </p:spTree>
    <p:extLst>
      <p:ext uri="{BB962C8B-B14F-4D97-AF65-F5344CB8AC3E}">
        <p14:creationId xmlns:p14="http://schemas.microsoft.com/office/powerpoint/2010/main" val="1432674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Clearly, to help businesses meet these tech demands and grow - it requires an approach that utilizes digital technologies more efficiently and focuses on optimizing all of an organization’s resources, data, and talent. </a:t>
            </a:r>
          </a:p>
          <a:p>
            <a:endParaRPr lang="en-US" dirty="0"/>
          </a:p>
          <a:p>
            <a:r>
              <a:rPr lang="en-US" dirty="0"/>
              <a:t>Rapid and continued innovation and digital transformation is fast paving the way for how organizations conduct their business and how enterprise digital solutions are built and of course, how young talent solve problems.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19756BC2-41AF-4E1E-B2E8-F80E8191F83F}"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765558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0" y="1289050"/>
            <a:ext cx="11458575" cy="6446838"/>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rgbClr val="000000"/>
                </a:solidFill>
                <a:effectLst/>
                <a:latin typeface="Segoe UI  "/>
              </a:rPr>
              <a:t>So, this brings about the app gap challenge. Industries are moving to the cloud at a tremendous rate, and small businesses, career switches and students are taking part in this digital transformation. Many of these audiences have traditionally relied on manual or outdated methods that can’t keep up with quickly changing business needs or customer expectations of modern commerce.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Additionally, 50 percent of tasks done in the workplace, could be automated with current technology, but it's going unautomated.</a:t>
            </a:r>
            <a:endParaRPr lang="en-US" sz="1100" b="0" i="0" dirty="0">
              <a:solidFill>
                <a:srgbClr val="000000"/>
              </a:solidFill>
              <a:effectLst/>
              <a:latin typeface="Segoe UI  "/>
            </a:endParaRPr>
          </a:p>
          <a:p>
            <a:pPr marL="0" marR="0">
              <a:spcBef>
                <a:spcPts val="0"/>
              </a:spcBef>
              <a:spcAft>
                <a:spcPts val="0"/>
              </a:spcAft>
            </a:pPr>
            <a:endParaRPr lang="en-US" sz="1100" b="0" i="0" dirty="0">
              <a:solidFill>
                <a:srgbClr val="000000"/>
              </a:solidFill>
              <a:effectLst/>
              <a:latin typeface="Segoe UI  "/>
              <a:ea typeface="DengXian" panose="02010600030101010101" pitchFamily="2" charset="-122"/>
              <a:cs typeface="Arial" panose="020B0604020202020204" pitchFamily="34" charset="0"/>
            </a:endParaRPr>
          </a:p>
          <a:p>
            <a:pPr marL="0" marR="0">
              <a:spcBef>
                <a:spcPts val="0"/>
              </a:spcBef>
              <a:spcAft>
                <a:spcPts val="0"/>
              </a:spcAft>
            </a:pPr>
            <a:r>
              <a:rPr lang="en-GB" sz="1100" dirty="0">
                <a:effectLst/>
                <a:latin typeface="Segoe UI  "/>
                <a:ea typeface="DengXian" panose="02010600030101010101" pitchFamily="2" charset="-122"/>
                <a:cs typeface="Arial" panose="020B0604020202020204" pitchFamily="34" charset="0"/>
              </a:rPr>
              <a:t>Over the next five years, more than 500 million digital apps and services will be developed and deployed. That is more than all the apps built in the last 40 years!</a:t>
            </a:r>
            <a:endParaRPr lang="en-GB" sz="1100" baseline="30000" dirty="0">
              <a:effectLst/>
              <a:latin typeface="Segoe UI  "/>
              <a:ea typeface="DengXian" panose="02010600030101010101" pitchFamily="2" charset="-122"/>
              <a:cs typeface="Arial" panose="020B0604020202020204" pitchFamily="34" charset="0"/>
            </a:endParaRPr>
          </a:p>
          <a:p>
            <a:pPr marL="0" marR="0">
              <a:spcBef>
                <a:spcPts val="0"/>
              </a:spcBef>
              <a:spcAft>
                <a:spcPts val="0"/>
              </a:spcAft>
            </a:pPr>
            <a:endParaRPr lang="en-GB" sz="1100" baseline="30000" dirty="0">
              <a:effectLst/>
              <a:latin typeface="Segoe UI  "/>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effectLst/>
                <a:latin typeface="Segoe UI  "/>
                <a:ea typeface="DengXian" panose="02010600030101010101" pitchFamily="2" charset="-122"/>
                <a:cs typeface="Arial" panose="020B0604020202020204" pitchFamily="34" charset="0"/>
              </a:rPr>
              <a:t>Demand for business applications is greater than ever, growing 5X faster than IT departments can deliver.</a:t>
            </a:r>
            <a:r>
              <a:rPr lang="en-GB" sz="1100" baseline="30000" dirty="0">
                <a:effectLst/>
                <a:latin typeface="Segoe UI  "/>
                <a:ea typeface="DengXian" panose="02010600030101010101" pitchFamily="2" charset="-122"/>
                <a:cs typeface="Arial" panose="020B0604020202020204" pitchFamily="34" charset="0"/>
              </a:rPr>
              <a:t>2  </a:t>
            </a:r>
            <a:r>
              <a:rPr lang="en-GB" sz="1100" dirty="0">
                <a:effectLst/>
                <a:latin typeface="Segoe UI  "/>
                <a:ea typeface="DengXian" panose="02010600030101010101" pitchFamily="2" charset="-122"/>
                <a:cs typeface="Arial" panose="020B0604020202020204" pitchFamily="34" charset="0"/>
              </a:rPr>
              <a:t>It’s no wonder then that 86% of </a:t>
            </a:r>
            <a:r>
              <a:rPr lang="en-US" sz="1100" dirty="0">
                <a:effectLst/>
                <a:latin typeface="Segoe UI  "/>
                <a:ea typeface="DengXian" panose="02010600030101010101" pitchFamily="2" charset="-122"/>
                <a:cs typeface="Arial" panose="020B0604020202020204" pitchFamily="34" charset="0"/>
              </a:rPr>
              <a:t>organizations struggle to find technical talent.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Everyone is really struggling to respond to this huge wave of digital transformation that they need to go complete.</a:t>
            </a:r>
            <a:endParaRPr lang="en-US" sz="1100" dirty="0">
              <a:effectLst/>
              <a:latin typeface="Segoe UI  "/>
              <a:ea typeface="DengXian" panose="02010600030101010101" pitchFamily="2" charset="-122"/>
              <a:cs typeface="Arial" panose="020B0604020202020204" pitchFamily="34" charset="0"/>
            </a:endParaRPr>
          </a:p>
          <a:p>
            <a:pPr marL="0" marR="0">
              <a:spcBef>
                <a:spcPts val="0"/>
              </a:spcBef>
              <a:spcAft>
                <a:spcPts val="0"/>
              </a:spcAft>
            </a:pPr>
            <a:r>
              <a:rPr lang="en-US" sz="1100" baseline="30000" dirty="0">
                <a:effectLst/>
                <a:latin typeface="Segoe UI  "/>
                <a:ea typeface="DengXian" panose="02010600030101010101" pitchFamily="2" charset="-122"/>
                <a:cs typeface="Arial" panose="020B0604020202020204" pitchFamily="34" charset="0"/>
              </a:rPr>
              <a:t> </a:t>
            </a:r>
            <a:endParaRPr lang="en-US" sz="1100" dirty="0">
              <a:effectLst/>
              <a:latin typeface="Segoe UI  "/>
              <a:ea typeface="DengXian" panose="02010600030101010101" pitchFamily="2" charset="-122"/>
              <a:cs typeface="Arial" panose="020B0604020202020204" pitchFamily="34" charset="0"/>
            </a:endParaRPr>
          </a:p>
          <a:p>
            <a:pPr marL="0" marR="0">
              <a:spcBef>
                <a:spcPts val="0"/>
              </a:spcBef>
              <a:spcAft>
                <a:spcPts val="0"/>
              </a:spcAft>
            </a:pPr>
            <a:r>
              <a:rPr lang="en-US" sz="1100" dirty="0">
                <a:effectLst/>
                <a:latin typeface="Segoe UI  "/>
                <a:ea typeface="DengXian" panose="02010600030101010101" pitchFamily="2" charset="-122"/>
                <a:cs typeface="Arial" panose="020B0604020202020204" pitchFamily="34" charset="0"/>
              </a:rPr>
              <a:t>So how can we scale traditional, </a:t>
            </a:r>
            <a:r>
              <a:rPr lang="en-GB" sz="1100" dirty="0">
                <a:effectLst/>
                <a:latin typeface="Segoe UI  "/>
                <a:ea typeface="DengXian" panose="02010600030101010101" pitchFamily="2" charset="-122"/>
                <a:cs typeface="Arial" panose="020B0604020202020204" pitchFamily="34" charset="0"/>
              </a:rPr>
              <a:t>code-first development in order to meet this growing demand…?  That is the question we need to ask ourselves. And this is the question answered by… </a:t>
            </a:r>
            <a:endParaRPr lang="en-US" sz="900" b="0" i="0" u="none" strike="noStrike" kern="1200" dirty="0">
              <a:solidFill>
                <a:schemeClr val="tx1"/>
              </a:solidFill>
              <a:effectLst/>
              <a:latin typeface="Segoe UI" panose="020B0502040204020203" pitchFamily="34" charset="0"/>
              <a:ea typeface="+mn-ea"/>
              <a:cs typeface="+mn-cs"/>
            </a:endParaRPr>
          </a:p>
        </p:txBody>
      </p:sp>
    </p:spTree>
    <p:extLst>
      <p:ext uri="{BB962C8B-B14F-4D97-AF65-F5344CB8AC3E}">
        <p14:creationId xmlns:p14="http://schemas.microsoft.com/office/powerpoint/2010/main" val="1377218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power platform! Which is one of the core pillars that Microsoft is investing in today – receiving major attention and investment throughout the organization and being at the center of all three Microsoft clouds – M355, Azure and D365.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0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682704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dirty="0"/>
              <a:t>So what is the power platform?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857807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Power Platform is a unified platform of low-code tools </a:t>
            </a:r>
            <a:r>
              <a:rPr lang="en-US" sz="800" b="0" spc="-5" dirty="0">
                <a:solidFill>
                  <a:srgbClr val="000002"/>
                </a:solidFill>
                <a:cs typeface="Segoe UI Light"/>
              </a:rPr>
              <a:t>that spans Office </a:t>
            </a:r>
            <a:r>
              <a:rPr lang="en-US" sz="800" b="0" dirty="0">
                <a:solidFill>
                  <a:srgbClr val="000002"/>
                </a:solidFill>
                <a:cs typeface="Segoe UI Light"/>
              </a:rPr>
              <a:t>365, </a:t>
            </a:r>
            <a:r>
              <a:rPr lang="en-US" sz="800" b="0" spc="-5" dirty="0">
                <a:solidFill>
                  <a:srgbClr val="000002"/>
                </a:solidFill>
                <a:cs typeface="Segoe UI Light"/>
              </a:rPr>
              <a:t>Azure, </a:t>
            </a:r>
            <a:r>
              <a:rPr lang="en-US" sz="800" b="0" dirty="0">
                <a:solidFill>
                  <a:srgbClr val="000002"/>
                </a:solidFill>
                <a:cs typeface="Segoe UI Light"/>
              </a:rPr>
              <a:t>Dynamics 365, and </a:t>
            </a:r>
            <a:r>
              <a:rPr lang="en-US" sz="800" b="0" spc="-5" dirty="0">
                <a:solidFill>
                  <a:srgbClr val="000002"/>
                </a:solidFill>
                <a:cs typeface="Segoe UI Light"/>
              </a:rPr>
              <a:t>standalone applications that helps you a</a:t>
            </a:r>
            <a:r>
              <a:rPr lang="en-US" sz="800" spc="0" dirty="0"/>
              <a:t>nalyze data, build solutions, automate processes, and create virtual agents to </a:t>
            </a:r>
            <a:r>
              <a:rPr lang="en-US" sz="800" spc="0" dirty="0" err="1"/>
              <a:t>revolutionise</a:t>
            </a:r>
            <a:r>
              <a:rPr lang="en-US" sz="800" spc="0" dirty="0"/>
              <a:t> and digitize your life.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dirty="0"/>
              <a:t>The Power Platform is a rapid app development platform that helps citizen developers with limited coding abilities to innovate and build new solutions faster in an environment and user experience that feels like PowerPoint and Excel.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dirty="0"/>
              <a:t>Beyond use by citizen developers, Power Platform is a rapid application development and extensibility framework for professional developers that seamlessly integrates the high-speed capabilities of low-code tools and prebuilt components with no-cliffs extensibility across Azure and other professional development environments.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dirty="0"/>
              <a:t>Power Platform truly is a transformative solution that brings together all kinds of developers and employees to collaborate and build solutions – whether no code, low code, or code first.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spc="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spc="0" dirty="0"/>
              <a:t>Let’s dive deeper into each of the four Power Platform products: Power Apps, Power Automate, Power BI, and Power Virtual Agents one by one.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931006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Microsoft Power Apps, anyone can quickly build and share low-code apps. Citizen developers and pro developers alike can build low-code apps that modernize processes and solve tough challenges. Remember that a pro dev is a professional developer and a citizen dev is a student or industry professional with no professional coding experience.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These solutions help increase agility across your organization and empower your teams to build solutions to everyday problems.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With Microsoft Power Apps, you can leverage prebuilt templates, drag-and-drop simplicity, and quick deployment to allow your citizen developers to build the applications they need with advanced functionality – something that they earlier had to rely on professional developers for.</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Additionally, with Power Apps you can provide your professional developers the tools to seamlessly extend application capabilities with Azure Functions and custom connectors to connect to hundreds of data sources, including pre-built AI components.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Lastly, with Power Apps you can build powerful end-to-end business solutions by connecting Power Apps across the entire Microsoft Power Platform, to Office 365, Dynamics 365, Azure, and hundreds of other apps to drive innovation across your business.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6426545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Automation takes a new meaning with Power Automate, which enables users to model business processes across your applications and services with an easy to use and efficient Power Platform product.</a:t>
            </a:r>
          </a:p>
          <a:p>
            <a:endParaRPr lang="en-US" dirty="0"/>
          </a:p>
          <a:p>
            <a:r>
              <a:rPr lang="en-US" dirty="0"/>
              <a:t>With Power Automate, citizen developers interacting with legacy applications (or older applications) can create RPA-driven automation solutions that extend and innovate on top of existing legacy systems to modernize legacy business processes.</a:t>
            </a:r>
          </a:p>
          <a:p>
            <a:endParaRPr lang="en-US" dirty="0"/>
          </a:p>
          <a:p>
            <a:r>
              <a:rPr lang="en-US" dirty="0"/>
              <a:t>Users can also automate repeatable, low value-added manual processes and workflows and spend more time on higher value-added work. In short, take care of what’s important and automate the rest.</a:t>
            </a:r>
          </a:p>
          <a:p>
            <a:endParaRPr lang="en-US" dirty="0"/>
          </a:p>
          <a:p>
            <a:r>
              <a:rPr lang="en-US" dirty="0"/>
              <a:t>Whether it is building time-saving workflows like setting automatic reminders for past due tasks or moving business data between systems on a schedule, Power Automate allows you to streamline repetitive tasks and paperless processes and turn outdated into automated.</a:t>
            </a:r>
          </a:p>
          <a:p>
            <a:endParaRPr lang="en-US" dirty="0"/>
          </a:p>
          <a:p>
            <a:r>
              <a:rPr lang="en-US" dirty="0"/>
              <a:t>Seamless integration using hundred of prebuilt connectors helps you save time and boost productivity and empowers everyone to build secure workflows with a low-code, no-code guided experience to automate routine tasks with robotic process automation (RPA).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3/19/2022 2:20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0281298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3.xml"/><Relationship Id="rId4" Type="http://schemas.openxmlformats.org/officeDocument/2006/relationships/image" Target="../media/image37.sv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Master" Target="../slideMasters/slideMaster3.xml"/><Relationship Id="rId4" Type="http://schemas.openxmlformats.org/officeDocument/2006/relationships/image" Target="../media/image39.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1.jpe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0.jpe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57200"/>
            <a:ext cx="6854825" cy="553998"/>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1" y="1230681"/>
            <a:ext cx="685800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2827138"/>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3491219"/>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45244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4168774" y="0"/>
            <a:ext cx="8023225"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754562" y="4224580"/>
            <a:ext cx="685800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4168775"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754562" y="660508"/>
            <a:ext cx="6858000" cy="338554"/>
          </a:xfrm>
        </p:spPr>
        <p:txBody>
          <a:bodyPr/>
          <a:lstStyle>
            <a:lvl1pPr marL="0" indent="0">
              <a:buNone/>
              <a:tabLst/>
              <a:defRPr sz="22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754562" y="4996505"/>
            <a:ext cx="6855109"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63232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2592"/>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4754562" y="3976688"/>
            <a:ext cx="5684838"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717086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684838"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6212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576">
          <p15:clr>
            <a:srgbClr val="5ACBF0"/>
          </p15:clr>
        </p15:guide>
        <p15:guide id="3" orient="horz" pos="191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69875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85069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39735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 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894623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losing logo slide 2/3 format">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4754563"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2D4ED782-E717-4FEE-9DB0-18EB6F695025}"/>
              </a:ext>
            </a:extLst>
          </p:cNvPr>
          <p:cNvPicPr>
            <a:picLocks noChangeAspect="1"/>
          </p:cNvPicPr>
          <p:nvPr userDrawn="1"/>
        </p:nvPicPr>
        <p:blipFill>
          <a:blip r:embed="rId2"/>
          <a:stretch>
            <a:fillRect/>
          </a:stretch>
        </p:blipFill>
        <p:spPr bwMode="black">
          <a:xfrm>
            <a:off x="4754563" y="585788"/>
            <a:ext cx="1366440" cy="292608"/>
          </a:xfrm>
          <a:prstGeom prst="rect">
            <a:avLst/>
          </a:prstGeom>
        </p:spPr>
      </p:pic>
    </p:spTree>
    <p:extLst>
      <p:ext uri="{BB962C8B-B14F-4D97-AF65-F5344CB8AC3E}">
        <p14:creationId xmlns:p14="http://schemas.microsoft.com/office/powerpoint/2010/main" val="6733069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gray - EMF" descr="Microsoft logo, gray text version">
            <a:extLst>
              <a:ext uri="{FF2B5EF4-FFF2-40B4-BE49-F238E27FC236}">
                <a16:creationId xmlns:a16="http://schemas.microsoft.com/office/drawing/2014/main" id="{DD575760-FD96-499C-9AD6-1D764BDAD38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486922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14769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5826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244566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808899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887664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793525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94790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55836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37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0633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4564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382089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882758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476368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2589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2434077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8775784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0714959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09664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107847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432723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8602426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198945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774454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736971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25438147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4287098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83527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10614778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E5AF99FA-ADA2-404F-9BC0-3C28AC348F5B}"/>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90388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6017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075468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122714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5956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85165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678575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0079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15797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151650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8937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4102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3601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859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4317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233951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8272605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9632200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76902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flip="none" rotWithShape="1">
                  <a:gsLst>
                    <a:gs pos="82000">
                      <a:srgbClr val="3C3C41"/>
                    </a:gs>
                    <a:gs pos="0">
                      <a:srgbClr val="3C3C41"/>
                    </a:gs>
                  </a:gsLst>
                  <a:lin ang="2700000" scaled="1"/>
                  <a:tileRect/>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0774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449" y="619047"/>
            <a:ext cx="455362" cy="455362"/>
          </a:xfrm>
          <a:prstGeom prst="rect">
            <a:avLst/>
          </a:prstGeom>
        </p:spPr>
      </p:pic>
    </p:spTree>
    <p:extLst>
      <p:ext uri="{BB962C8B-B14F-4D97-AF65-F5344CB8AC3E}">
        <p14:creationId xmlns:p14="http://schemas.microsoft.com/office/powerpoint/2010/main" val="1184526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2271773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8443034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614553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38226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066FF"/>
                    </a:gs>
                    <a:gs pos="0">
                      <a:srgbClr val="0066FF"/>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656621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39657" y="454050"/>
            <a:ext cx="785356" cy="78535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5724" y="610881"/>
            <a:ext cx="453222" cy="453222"/>
          </a:xfrm>
          <a:prstGeom prst="rect">
            <a:avLst/>
          </a:prstGeom>
        </p:spPr>
      </p:pic>
    </p:spTree>
    <p:extLst>
      <p:ext uri="{BB962C8B-B14F-4D97-AF65-F5344CB8AC3E}">
        <p14:creationId xmlns:p14="http://schemas.microsoft.com/office/powerpoint/2010/main" val="918676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4166622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50772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908584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89619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6A4B16"/>
                    </a:gs>
                    <a:gs pos="0">
                      <a:srgbClr val="6A4B16"/>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658070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sp>
        <p:nvSpPr>
          <p:cNvPr id="54" name="Text Placeholder 4">
            <a:extLst>
              <a:ext uri="{FF2B5EF4-FFF2-40B4-BE49-F238E27FC236}">
                <a16:creationId xmlns:a16="http://schemas.microsoft.com/office/drawing/2014/main" id="{41286A60-DBF1-474B-A534-D805682512E9}"/>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84717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spTree>
    <p:extLst>
      <p:ext uri="{BB962C8B-B14F-4D97-AF65-F5344CB8AC3E}">
        <p14:creationId xmlns:p14="http://schemas.microsoft.com/office/powerpoint/2010/main" val="5053894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59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617815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3120877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39065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39657" y="454050"/>
            <a:ext cx="785356" cy="78535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5767" y="630160"/>
            <a:ext cx="457200" cy="457200"/>
          </a:xfrm>
          <a:prstGeom prst="rect">
            <a:avLst/>
          </a:prstGeom>
        </p:spPr>
      </p:pic>
    </p:spTree>
    <p:extLst>
      <p:ext uri="{BB962C8B-B14F-4D97-AF65-F5344CB8AC3E}">
        <p14:creationId xmlns:p14="http://schemas.microsoft.com/office/powerpoint/2010/main" val="24004101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896114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375092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514928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29623647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100" b="0" i="0" u="none" strike="noStrike" kern="1200" cap="none" spc="0" normalizeH="0" baseline="0" noProof="0" err="1">
              <a:ln>
                <a:noFill/>
              </a:ln>
              <a:gradFill flip="none" rotWithShape="1">
                <a:gsLst>
                  <a:gs pos="82000">
                    <a:srgbClr val="3C3C41"/>
                  </a:gs>
                  <a:gs pos="0">
                    <a:srgbClr val="3C3C41"/>
                  </a:gs>
                </a:gsLst>
                <a:lin ang="2700000" scaled="1"/>
                <a:tileRect/>
              </a:gradFill>
              <a:effectLst/>
              <a:uLnTx/>
              <a:uFillTx/>
              <a:latin typeface="Segoe UI Semibold"/>
              <a:ea typeface="+mn-ea"/>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000" b="1" i="0" u="none" strike="noStrike" kern="1200" cap="none" spc="0" normalizeH="0" baseline="0" noProof="0">
                <a:ln>
                  <a:noFill/>
                </a:ln>
                <a:gradFill>
                  <a:gsLst>
                    <a:gs pos="82000">
                      <a:srgbClr val="0B556A"/>
                    </a:gs>
                    <a:gs pos="0">
                      <a:srgbClr val="0B556A"/>
                    </a:gs>
                  </a:gsLst>
                  <a:lin ang="2700000" scaled="1"/>
                </a:gradFill>
                <a:effectLst/>
                <a:uLnTx/>
                <a:uFillTx/>
                <a:latin typeface="Segoe UI"/>
                <a:ea typeface="+mn-ea"/>
                <a:cs typeface="Segoe UI" panose="020B0502040204020203" pitchFamily="34" charset="0"/>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881631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944963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001055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50000">
                      <a:srgbClr val="FFFFFF"/>
                    </a:gs>
                    <a:gs pos="100000">
                      <a:srgbClr val="FFFFFF"/>
                    </a:gs>
                  </a:gsLst>
                  <a:lin ang="10800000" scaled="1"/>
                </a:gradFill>
                <a:effectLst/>
                <a:uLnTx/>
                <a:uFillTx/>
                <a:latin typeface="Segoe UI"/>
                <a:ea typeface="+mn-ea"/>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
        <p:nvSpPr>
          <p:cNvPr id="4" name="Text Placeholder 4">
            <a:extLst>
              <a:ext uri="{FF2B5EF4-FFF2-40B4-BE49-F238E27FC236}">
                <a16:creationId xmlns:a16="http://schemas.microsoft.com/office/drawing/2014/main" id="{DC93858E-2B5B-4984-AE1C-5EDD0D9F17B1}"/>
              </a:ext>
            </a:extLst>
          </p:cNvPr>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601629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334000" y="0"/>
            <a:ext cx="6858000" cy="6858000"/>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noAutofit/>
          </a:bodyPr>
          <a:lstStyle>
            <a:lvl1pPr marL="0" indent="0">
              <a:spcAft>
                <a:spcPts val="800"/>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837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88263" y="2993456"/>
            <a:ext cx="11018520" cy="553998"/>
          </a:xfrm>
        </p:spPr>
        <p:txBody>
          <a:bodyPr/>
          <a:lstStyle/>
          <a:p>
            <a:r>
              <a:rPr lang="en-US"/>
              <a:t>Click to edit Master title style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lstStyle/>
          <a:p>
            <a:r>
              <a:rPr lang="en-US"/>
              <a:t>Click to edit Master title style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297026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06762" y="1141413"/>
            <a:ext cx="8310563" cy="5740395"/>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20436521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00"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flip="none" rotWithShape="1">
                  <a:gsLst>
                    <a:gs pos="82000">
                      <a:schemeClr val="bg1"/>
                    </a:gs>
                    <a:gs pos="0">
                      <a:schemeClr val="bg1"/>
                    </a:gs>
                  </a:gsLst>
                  <a:lin ang="2700000" scaled="1"/>
                  <a:tileRect/>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266976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5047806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3689"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15612"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193841"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316576"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093993" y="1707993"/>
            <a:ext cx="3804320" cy="2268351"/>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217541" y="1828138"/>
            <a:ext cx="3572294" cy="2009416"/>
          </a:xfrm>
          <a:solidFill>
            <a:srgbClr val="E6E6E6"/>
          </a:solidFill>
        </p:spPr>
        <p:txBody>
          <a:bodyPr lIns="0" tIns="0" bIns="182880" anchor="ctr" anchorCtr="0">
            <a:noAutofit/>
          </a:bodyPr>
          <a:lstStyle>
            <a:lvl1pPr marL="0" indent="0" algn="ctr">
              <a:buNone/>
              <a:defRPr sz="16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9035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322264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596326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848302" y="499243"/>
            <a:ext cx="7797660" cy="4649406"/>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096001" y="730555"/>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88263" y="1829678"/>
            <a:ext cx="4405172" cy="1107996"/>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4937760"/>
            <a:ext cx="12192000" cy="192024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64241"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365205"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266170" y="5354551"/>
            <a:ext cx="3475037" cy="246221"/>
          </a:xfrm>
        </p:spPr>
        <p:txBody>
          <a:bodyPr anchor="t" anchorCtr="0"/>
          <a:lstStyle>
            <a:lvl1pPr marL="0" indent="0" algn="ctr">
              <a:spcBef>
                <a:spcPts val="0"/>
              </a:spcBef>
              <a:buNone/>
              <a:defRPr sz="1600">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252517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44610" y="1715114"/>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46502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0" userDrawn="1">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spc="0">
                <a:solidFill>
                  <a:schemeClr val="tx1"/>
                </a:solidFill>
              </a:defRPr>
            </a:lvl1p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1284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vic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1723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85216" y="2431804"/>
            <a:ext cx="4160520" cy="997196"/>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85216" y="3874498"/>
            <a:ext cx="4160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81485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152424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46553" indent="0">
              <a:buNone/>
              <a:defRPr sz="24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84607" indent="0">
              <a:buNone/>
              <a:defRPr sz="20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14563"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50997" indent="0">
              <a:buNone/>
              <a:defRPr sz="180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9165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703831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8930384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userDrawn="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47523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2"/>
            </a:solidFill>
          </a:ln>
        </p:spPr>
        <p:txBody>
          <a:bodyPr wrap="square" lIns="182880" tIns="182880" rIns="182880" bIns="182880" anchor="t" anchorCtr="0">
            <a:noAutofit/>
          </a:bodyPr>
          <a:lstStyle>
            <a:lvl1pPr marL="0" indent="0">
              <a:buNone/>
              <a:defRPr sz="1100">
                <a:gradFill flip="none" rotWithShape="1">
                  <a:gsLst>
                    <a:gs pos="82000">
                      <a:schemeClr val="accent1"/>
                    </a:gs>
                    <a:gs pos="0">
                      <a:schemeClr val="accent1"/>
                    </a:gs>
                  </a:gsLst>
                  <a:lin ang="2700000" scaled="1"/>
                  <a:tileRect/>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2"/>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flip="none" rotWithShape="1">
                  <a:gsLst>
                    <a:gs pos="82000">
                      <a:schemeClr val="accent1"/>
                    </a:gs>
                    <a:gs pos="0">
                      <a:schemeClr val="accent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559873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8054" y="598428"/>
            <a:ext cx="620850" cy="424248"/>
          </a:xfrm>
          <a:prstGeom prst="rect">
            <a:avLst/>
          </a:prstGeom>
        </p:spPr>
      </p:pic>
    </p:spTree>
    <p:extLst>
      <p:ext uri="{BB962C8B-B14F-4D97-AF65-F5344CB8AC3E}">
        <p14:creationId xmlns:p14="http://schemas.microsoft.com/office/powerpoint/2010/main" val="1957748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17819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155552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33242051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00019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3"/>
            </a:solidFill>
          </a:ln>
        </p:spPr>
        <p:txBody>
          <a:bodyPr wrap="square" lIns="182880" tIns="182880" rIns="182880" bIns="182880" anchor="t" anchorCtr="0">
            <a:noAutofit/>
          </a:bodyPr>
          <a:lstStyle>
            <a:lvl1pPr marL="0" indent="0">
              <a:buNone/>
              <a:defRPr sz="1100">
                <a:gradFill>
                  <a:gsLst>
                    <a:gs pos="82000">
                      <a:schemeClr val="accent3"/>
                    </a:gs>
                    <a:gs pos="0">
                      <a:schemeClr val="accent3"/>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3"/>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3"/>
                    </a:gs>
                    <a:gs pos="0">
                      <a:schemeClr val="accent3"/>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76808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598497" y="593302"/>
            <a:ext cx="628688" cy="477610"/>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1834421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77155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8126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28551044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19863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rgbClr val="6A4B16"/>
            </a:solidFill>
          </a:ln>
        </p:spPr>
        <p:txBody>
          <a:bodyPr wrap="square" lIns="182880" tIns="182880" rIns="182880" bIns="182880" anchor="t" anchorCtr="0">
            <a:noAutofit/>
          </a:bodyPr>
          <a:lstStyle>
            <a:lvl1pPr marL="0" indent="0">
              <a:buNone/>
              <a:defRPr sz="1100">
                <a:gradFill>
                  <a:gsLst>
                    <a:gs pos="82000">
                      <a:srgbClr val="6A4B16"/>
                    </a:gs>
                    <a:gs pos="0">
                      <a:srgbClr val="6A4B1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rgbClr val="6A4B1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rgbClr val="6A4B16"/>
                    </a:gs>
                    <a:gs pos="0">
                      <a:srgbClr val="6A4B1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37785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2525" y="479781"/>
            <a:ext cx="702706" cy="702706"/>
          </a:xfrm>
          <a:prstGeom prst="rect">
            <a:avLst/>
          </a:prstGeom>
        </p:spPr>
      </p:pic>
    </p:spTree>
    <p:extLst>
      <p:ext uri="{BB962C8B-B14F-4D97-AF65-F5344CB8AC3E}">
        <p14:creationId xmlns:p14="http://schemas.microsoft.com/office/powerpoint/2010/main" val="3372853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43490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978681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1675759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13386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5"/>
            </a:solidFill>
          </a:ln>
        </p:spPr>
        <p:txBody>
          <a:bodyPr wrap="square" lIns="182880" tIns="182880" rIns="182880" bIns="182880" anchor="t" anchorCtr="0">
            <a:noAutofit/>
          </a:bodyPr>
          <a:lstStyle>
            <a:lvl1pPr marL="0" indent="0">
              <a:buNone/>
              <a:defRPr sz="1100">
                <a:gradFill>
                  <a:gsLst>
                    <a:gs pos="82000">
                      <a:schemeClr val="accent5"/>
                    </a:gs>
                    <a:gs pos="0">
                      <a:schemeClr val="accent5"/>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5"/>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5"/>
                    </a:gs>
                    <a:gs pos="0">
                      <a:schemeClr val="accent5"/>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6644007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45053"/>
            <a:ext cx="6089650" cy="203041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1786" y="453929"/>
            <a:ext cx="676656" cy="676656"/>
          </a:xfrm>
          <a:prstGeom prst="rect">
            <a:avLst/>
          </a:prstGeom>
        </p:spPr>
      </p:pic>
    </p:spTree>
    <p:extLst>
      <p:ext uri="{BB962C8B-B14F-4D97-AF65-F5344CB8AC3E}">
        <p14:creationId xmlns:p14="http://schemas.microsoft.com/office/powerpoint/2010/main" val="3629550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3010390"/>
            <a:ext cx="11018520" cy="553998"/>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6663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88263" y="2456392"/>
            <a:ext cx="4513126" cy="1107996"/>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5926139" y="585789"/>
            <a:ext cx="5683250" cy="5683250"/>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050" y="4833939"/>
            <a:ext cx="6099175" cy="2041525"/>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8490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895725" y="3106738"/>
            <a:ext cx="3989388" cy="3784600"/>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5947322" y="3178"/>
            <a:ext cx="6244679" cy="6854822"/>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200" y="1435100"/>
            <a:ext cx="5212080"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spTree>
    <p:extLst>
      <p:ext uri="{BB962C8B-B14F-4D97-AF65-F5344CB8AC3E}">
        <p14:creationId xmlns:p14="http://schemas.microsoft.com/office/powerpoint/2010/main" val="572059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96161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85217" y="1193374"/>
            <a:ext cx="8023194" cy="791986"/>
          </a:xfrm>
          <a:noFill/>
        </p:spPr>
        <p:txBody>
          <a:bodyPr vert="horz" wrap="square" lIns="0" tIns="0" rIns="0" bIns="0" rtlCol="0">
            <a:noAutofit/>
          </a:bodyPr>
          <a:lstStyle>
            <a:lvl1pPr>
              <a:defRPr lang="en-US" sz="2400"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7916779" y="4764144"/>
            <a:ext cx="1211246" cy="2112069"/>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88262" y="2039603"/>
            <a:ext cx="8023195" cy="184666"/>
          </a:xfrm>
          <a:noFill/>
        </p:spPr>
        <p:txBody>
          <a:bodyPr vert="horz" wrap="square" lIns="0" tIns="0" rIns="0" bIns="0" rtlCol="0">
            <a:spAutoFit/>
          </a:bodyPr>
          <a:lstStyle>
            <a:lvl1pPr marL="0" indent="0">
              <a:buNone/>
              <a:defRPr lang="en-US" sz="1200" baseline="0" dirty="0" smtClean="0">
                <a:gradFill flip="none" rotWithShape="1">
                  <a:gsLst>
                    <a:gs pos="82000">
                      <a:schemeClr val="bg1"/>
                    </a:gs>
                    <a:gs pos="0">
                      <a:schemeClr val="bg1"/>
                    </a:gs>
                  </a:gsLst>
                  <a:lin ang="2700000" scaled="1"/>
                  <a:tileRect/>
                </a:gradFill>
                <a:latin typeface="+mn-lt"/>
              </a:defRPr>
            </a:lvl1pPr>
          </a:lstStyle>
          <a:p>
            <a:pPr marL="228600" lvl="0" indent="-228600">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88262" y="4246444"/>
            <a:ext cx="3940331" cy="2241523"/>
          </a:xfrm>
          <a:solidFill>
            <a:schemeClr val="tx1"/>
          </a:solidFill>
          <a:ln w="22225">
            <a:solidFill>
              <a:schemeClr val="accent6"/>
            </a:solidFill>
          </a:ln>
        </p:spPr>
        <p:txBody>
          <a:bodyPr wrap="square" lIns="182880" tIns="182880" rIns="182880" bIns="182880" anchor="t" anchorCtr="0">
            <a:noAutofit/>
          </a:bodyPr>
          <a:lstStyle>
            <a:lvl1pPr marL="0" indent="0">
              <a:buNone/>
              <a:defRPr sz="1100">
                <a:gradFill>
                  <a:gsLst>
                    <a:gs pos="82000">
                      <a:schemeClr val="accent6"/>
                    </a:gs>
                    <a:gs pos="0">
                      <a:schemeClr val="accent6"/>
                    </a:gs>
                  </a:gsLst>
                  <a:lin ang="2700000" scaled="1"/>
                </a:gradFill>
                <a:latin typeface="+mj-lt"/>
              </a:defRPr>
            </a:lvl1pPr>
            <a:lvl2pPr marL="228600"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075612" y="0"/>
            <a:ext cx="3116388" cy="685799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88262" y="487726"/>
            <a:ext cx="1736967" cy="457200"/>
          </a:xfrm>
          <a:noFill/>
        </p:spPr>
        <p:txBody>
          <a:bodyPr wrap="square" anchor="ctr" anchorCtr="0">
            <a:noAutofit/>
          </a:bodyPr>
          <a:lstStyle>
            <a:lvl1pPr marL="0" indent="0" algn="l">
              <a:buNone/>
              <a:defRPr sz="1800"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671124" y="4246444"/>
            <a:ext cx="3940332" cy="2241523"/>
          </a:xfrm>
          <a:prstGeom prst="rect">
            <a:avLst/>
          </a:prstGeom>
          <a:solidFill>
            <a:schemeClr val="tx1"/>
          </a:solidFill>
          <a:ln w="22225">
            <a:solidFill>
              <a:schemeClr val="accent6"/>
            </a:solidFill>
          </a:ln>
        </p:spPr>
        <p:txBody>
          <a:bodyPr vert="horz" wrap="square" lIns="182880" tIns="182880" rIns="182880" bIns="182880" rtlCol="0" anchor="b" anchorCtr="0">
            <a:noAutofit/>
          </a:bodyPr>
          <a:lstStyle/>
          <a:p>
            <a:pPr marR="0" lvl="0" indent="0" defTabSz="932742" fontAlgn="auto">
              <a:lnSpc>
                <a:spcPct val="100000"/>
              </a:lnSpc>
              <a:spcBef>
                <a:spcPct val="20000"/>
              </a:spcBef>
              <a:spcAft>
                <a:spcPts val="0"/>
              </a:spcAft>
              <a:buClrTx/>
              <a:buSzPct val="90000"/>
              <a:buFont typeface="Wingdings" panose="05000000000000000000" pitchFamily="2" charset="2"/>
              <a:buNone/>
              <a:tabLst/>
            </a:pPr>
            <a:endParaRPr lang="en-US" sz="1100"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875642" y="5071297"/>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875642" y="5341093"/>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875642" y="4337438"/>
            <a:ext cx="18288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875642" y="4624250"/>
            <a:ext cx="18288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010122" y="4337438"/>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010122" y="4624250"/>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010122" y="5071297"/>
            <a:ext cx="1371600" cy="246221"/>
          </a:xfrm>
          <a:prstGeom prst="rect">
            <a:avLst/>
          </a:prstGeom>
          <a:noFill/>
        </p:spPr>
        <p:txBody>
          <a:bodyPr vert="horz" wrap="square" lIns="0" tIns="45720" rIns="91440" bIns="45720"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010122" y="5341093"/>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010122" y="6137116"/>
            <a:ext cx="1371600" cy="153888"/>
          </a:xfrm>
        </p:spPr>
        <p:txBody>
          <a:bodyPr lIns="0"/>
          <a:lstStyle>
            <a:lvl1pPr marL="0" indent="0">
              <a:spcBef>
                <a:spcPts val="0"/>
              </a:spcBef>
              <a:spcAft>
                <a:spcPts val="600"/>
              </a:spcAft>
              <a:buNone/>
              <a:defRPr sz="1000">
                <a:gradFill flip="none" rotWithShape="1">
                  <a:gsLst>
                    <a:gs pos="82000">
                      <a:schemeClr val="bg1"/>
                    </a:gs>
                    <a:gs pos="0">
                      <a:schemeClr val="bg1"/>
                    </a:gs>
                  </a:gsLst>
                  <a:lin ang="2700000" scaled="1"/>
                  <a:tileRect/>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010122" y="5846713"/>
            <a:ext cx="1371600" cy="246221"/>
          </a:xfrm>
        </p:spPr>
        <p:txBody>
          <a:bodyPr lIns="0" tIns="45720" rIns="91440" bIns="45720" anchor="t" anchorCtr="0">
            <a:spAutoFit/>
          </a:bodyPr>
          <a:lstStyle>
            <a:lvl1pPr marL="0" indent="0">
              <a:spcBef>
                <a:spcPts val="0"/>
              </a:spcBef>
              <a:spcAft>
                <a:spcPts val="0"/>
              </a:spcAft>
              <a:buNone/>
              <a:defRPr sz="1000" b="1">
                <a:gradFill>
                  <a:gsLst>
                    <a:gs pos="82000">
                      <a:schemeClr val="accent6"/>
                    </a:gs>
                    <a:gs pos="0">
                      <a:schemeClr val="accent6"/>
                    </a:gs>
                  </a:gsLst>
                  <a:lin ang="2700000" scaled="1"/>
                </a:gradFill>
              </a:defRPr>
            </a:lvl1pPr>
            <a:lvl2pPr marL="228600" indent="0">
              <a:buNone/>
              <a:defRPr>
                <a:gradFill flip="none" rotWithShape="1">
                  <a:gsLst>
                    <a:gs pos="82000">
                      <a:schemeClr val="bg1"/>
                    </a:gs>
                    <a:gs pos="0">
                      <a:schemeClr val="bg1"/>
                    </a:gs>
                  </a:gsLst>
                  <a:lin ang="2700000" scaled="1"/>
                  <a:tileRect/>
                </a:gradFill>
              </a:defRPr>
            </a:lvl2pPr>
            <a:lvl3pPr marL="457200" indent="0">
              <a:buNone/>
              <a:defRPr>
                <a:gradFill flip="none" rotWithShape="1">
                  <a:gsLst>
                    <a:gs pos="82000">
                      <a:schemeClr val="bg1"/>
                    </a:gs>
                    <a:gs pos="0">
                      <a:schemeClr val="bg1"/>
                    </a:gs>
                  </a:gsLst>
                  <a:lin ang="2700000" scaled="1"/>
                  <a:tileRect/>
                </a:gradFill>
              </a:defRPr>
            </a:lvl3pPr>
            <a:lvl4pPr marL="661988" indent="0">
              <a:buNone/>
              <a:defRPr>
                <a:gradFill flip="none" rotWithShape="1">
                  <a:gsLst>
                    <a:gs pos="82000">
                      <a:schemeClr val="bg1"/>
                    </a:gs>
                    <a:gs pos="0">
                      <a:schemeClr val="bg1"/>
                    </a:gs>
                  </a:gsLst>
                  <a:lin ang="2700000" scaled="1"/>
                  <a:tileRect/>
                </a:gradFill>
              </a:defRPr>
            </a:lvl4pPr>
            <a:lvl5pPr marL="855663"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50537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20">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gradFill>
                  <a:gsLst>
                    <a:gs pos="50000">
                      <a:schemeClr val="tx1"/>
                    </a:gs>
                    <a:gs pos="100000">
                      <a:schemeClr val="tx1"/>
                    </a:gs>
                  </a:gsLst>
                  <a:lin ang="10800000" scaled="1"/>
                </a:gradFill>
                <a:latin typeface="+mn-lt"/>
              </a:defRPr>
            </a:lvl1pPr>
            <a:lvl2pPr>
              <a:defRPr sz="2800">
                <a:gradFill>
                  <a:gsLst>
                    <a:gs pos="50000">
                      <a:schemeClr val="tx1"/>
                    </a:gs>
                    <a:gs pos="100000">
                      <a:schemeClr val="tx1"/>
                    </a:gs>
                  </a:gsLst>
                  <a:lin ang="10800000" scaled="1"/>
                </a:gradFill>
                <a:latin typeface="+mn-lt"/>
              </a:defRPr>
            </a:lvl2pPr>
            <a:lvl3pPr>
              <a:defRPr sz="2400">
                <a:gradFill>
                  <a:gsLst>
                    <a:gs pos="50000">
                      <a:schemeClr val="tx1"/>
                    </a:gs>
                    <a:gs pos="100000">
                      <a:schemeClr val="tx1"/>
                    </a:gs>
                  </a:gsLst>
                  <a:lin ang="10800000" scaled="1"/>
                </a:gradFill>
                <a:latin typeface="+mn-lt"/>
              </a:defRPr>
            </a:lvl3pPr>
            <a:lvl4pPr>
              <a:defRPr sz="2000">
                <a:gradFill>
                  <a:gsLst>
                    <a:gs pos="50000">
                      <a:schemeClr val="tx1"/>
                    </a:gs>
                    <a:gs pos="100000">
                      <a:schemeClr val="tx1"/>
                    </a:gs>
                  </a:gsLst>
                  <a:lin ang="10800000" scaled="1"/>
                </a:gradFill>
                <a:latin typeface="+mn-lt"/>
              </a:defRPr>
            </a:lvl4pPr>
            <a:lvl5pPr>
              <a:defRPr sz="1800">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88263" y="2875002"/>
            <a:ext cx="4159101" cy="1107996"/>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852068" y="-10508"/>
            <a:ext cx="5346700" cy="5740393"/>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610531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51A52-F014-43C5-B484-041BC0FB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411F2F-7DF7-464E-98E6-2B2B4CBC98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0880C-BA3A-4EFF-95D0-797D475514B7}"/>
              </a:ext>
            </a:extLst>
          </p:cNvPr>
          <p:cNvSpPr>
            <a:spLocks noGrp="1"/>
          </p:cNvSpPr>
          <p:nvPr>
            <p:ph type="dt" sz="half" idx="10"/>
          </p:nvPr>
        </p:nvSpPr>
        <p:spPr/>
        <p:txBody>
          <a:bodyPr/>
          <a:lstStyle/>
          <a:p>
            <a:fld id="{F9DD8081-913C-4C18-BF7A-39986C80878D}" type="datetimeFigureOut">
              <a:rPr lang="en-US" smtClean="0"/>
              <a:t>3/19/2022</a:t>
            </a:fld>
            <a:endParaRPr lang="en-US"/>
          </a:p>
        </p:txBody>
      </p:sp>
      <p:sp>
        <p:nvSpPr>
          <p:cNvPr id="5" name="Footer Placeholder 4">
            <a:extLst>
              <a:ext uri="{FF2B5EF4-FFF2-40B4-BE49-F238E27FC236}">
                <a16:creationId xmlns:a16="http://schemas.microsoft.com/office/drawing/2014/main" id="{1CD9EF4A-0BDF-4B98-B48B-BB8F5AC4D9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DE1D6-7821-4C00-BBD0-903A1D2065D3}"/>
              </a:ext>
            </a:extLst>
          </p:cNvPr>
          <p:cNvSpPr>
            <a:spLocks noGrp="1"/>
          </p:cNvSpPr>
          <p:nvPr>
            <p:ph type="sldNum" sz="quarter" idx="12"/>
          </p:nvPr>
        </p:nvSpPr>
        <p:spPr/>
        <p:txBody>
          <a:bodyPr/>
          <a:lstStyle/>
          <a:p>
            <a:fld id="{6B10D915-F5A2-45F7-B392-2887D060EEFD}" type="slidenum">
              <a:rPr lang="en-US" smtClean="0"/>
              <a:t>‹#›</a:t>
            </a:fld>
            <a:endParaRPr lang="en-US"/>
          </a:p>
        </p:txBody>
      </p:sp>
    </p:spTree>
    <p:extLst>
      <p:ext uri="{BB962C8B-B14F-4D97-AF65-F5344CB8AC3E}">
        <p14:creationId xmlns:p14="http://schemas.microsoft.com/office/powerpoint/2010/main" val="41813187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Center + Subhea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9D4ECD-FDF4-8746-BFDA-AC8BFB1A2280}"/>
              </a:ext>
            </a:extLst>
          </p:cNvPr>
          <p:cNvSpPr>
            <a:spLocks noGrp="1"/>
          </p:cNvSpPr>
          <p:nvPr>
            <p:ph type="title"/>
          </p:nvPr>
        </p:nvSpPr>
        <p:spPr>
          <a:xfrm>
            <a:off x="457200" y="457200"/>
            <a:ext cx="11273883" cy="504670"/>
          </a:xfrm>
        </p:spPr>
        <p:txBody>
          <a:bodyPr lIns="0" rIns="0" anchor="t" anchorCtr="0">
            <a:normAutofit/>
          </a:bodyPr>
          <a:lstStyle>
            <a:lvl1pPr algn="ctr">
              <a:defRPr sz="2800" b="1" i="0">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4" name="Text Placeholder 3">
            <a:extLst>
              <a:ext uri="{FF2B5EF4-FFF2-40B4-BE49-F238E27FC236}">
                <a16:creationId xmlns:a16="http://schemas.microsoft.com/office/drawing/2014/main" id="{53572F15-D398-984B-89CA-37B63DF23C90}"/>
              </a:ext>
            </a:extLst>
          </p:cNvPr>
          <p:cNvSpPr>
            <a:spLocks noGrp="1"/>
          </p:cNvSpPr>
          <p:nvPr>
            <p:ph type="body" sz="quarter" idx="10" hasCustomPrompt="1"/>
          </p:nvPr>
        </p:nvSpPr>
        <p:spPr>
          <a:xfrm>
            <a:off x="457200" y="961870"/>
            <a:ext cx="11274425" cy="341313"/>
          </a:xfrm>
        </p:spPr>
        <p:txBody>
          <a:bodyPr>
            <a:noAutofit/>
          </a:bodyPr>
          <a:lstStyle>
            <a:lvl1pPr marL="0" indent="0" algn="ctr">
              <a:buFontTx/>
              <a:buNone/>
              <a:defRPr sz="2000" b="0" i="0">
                <a:solidFill>
                  <a:schemeClr val="tx1"/>
                </a:solidFill>
                <a:latin typeface="Segoe UI Light" panose="020B0502040204020203" pitchFamily="34" charset="0"/>
                <a:cs typeface="Segoe UI Light" panose="020B0502040204020203" pitchFamily="34" charset="0"/>
              </a:defRPr>
            </a:lvl1pPr>
          </a:lstStyle>
          <a:p>
            <a:pPr lvl="0"/>
            <a:r>
              <a:rPr lang="en-US"/>
              <a:t>Add Subhead text here</a:t>
            </a:r>
          </a:p>
        </p:txBody>
      </p:sp>
    </p:spTree>
    <p:extLst>
      <p:ext uri="{BB962C8B-B14F-4D97-AF65-F5344CB8AC3E}">
        <p14:creationId xmlns:p14="http://schemas.microsoft.com/office/powerpoint/2010/main" val="382331592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 columns horizontal">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FF6BB682-4D27-7D44-8494-B1B895E90EC3}"/>
              </a:ext>
            </a:extLst>
          </p:cNvPr>
          <p:cNvSpPr>
            <a:spLocks noGrp="1"/>
          </p:cNvSpPr>
          <p:nvPr>
            <p:ph type="body" sz="quarter" idx="23" hasCustomPrompt="1"/>
          </p:nvPr>
        </p:nvSpPr>
        <p:spPr>
          <a:xfrm>
            <a:off x="568047" y="3690495"/>
            <a:ext cx="11055906" cy="2577585"/>
          </a:xfrm>
        </p:spPr>
        <p:txBody>
          <a:bodyPr wrap="square" lIns="0" tIns="0" rIns="0" bIns="0">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3" name="Text Placeholder 3">
            <a:extLst>
              <a:ext uri="{FF2B5EF4-FFF2-40B4-BE49-F238E27FC236}">
                <a16:creationId xmlns:a16="http://schemas.microsoft.com/office/drawing/2014/main" id="{73BC532A-232C-614A-9A8E-8F46338E7427}"/>
              </a:ext>
            </a:extLst>
          </p:cNvPr>
          <p:cNvSpPr>
            <a:spLocks noGrp="1"/>
          </p:cNvSpPr>
          <p:nvPr>
            <p:ph type="body" sz="quarter" idx="12" hasCustomPrompt="1"/>
          </p:nvPr>
        </p:nvSpPr>
        <p:spPr>
          <a:xfrm>
            <a:off x="580637" y="1283382"/>
            <a:ext cx="11046887" cy="301770"/>
          </a:xfrm>
        </p:spPr>
        <p:txBody>
          <a:bodyPr wrap="square" lIns="0" tIns="0" rIns="0" bIns="0">
            <a:spAutoFit/>
          </a:bodyPr>
          <a:lstStyle>
            <a:lvl1pPr marL="0" indent="0" algn="ctr">
              <a:lnSpc>
                <a:spcPct val="100000"/>
              </a:lnSpc>
              <a:spcBef>
                <a:spcPts val="0"/>
              </a:spcBef>
              <a:spcAft>
                <a:spcPts val="1274"/>
              </a:spcAft>
              <a:buNone/>
              <a:defRPr sz="1961" b="0" i="0">
                <a:solidFill>
                  <a:srgbClr val="000000"/>
                </a:solidFill>
                <a:latin typeface="Segoe UI Light" panose="020B0502040204020203" pitchFamily="34" charset="0"/>
                <a:cs typeface="Segoe UI Light" panose="020B0502040204020203" pitchFamily="34" charset="0"/>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20pt</a:t>
            </a:r>
          </a:p>
        </p:txBody>
      </p:sp>
      <p:sp>
        <p:nvSpPr>
          <p:cNvPr id="14" name="Text Placeholder 3">
            <a:extLst>
              <a:ext uri="{FF2B5EF4-FFF2-40B4-BE49-F238E27FC236}">
                <a16:creationId xmlns:a16="http://schemas.microsoft.com/office/drawing/2014/main" id="{19CE4FD5-A665-4C46-8EBD-AE5358A72B45}"/>
              </a:ext>
            </a:extLst>
          </p:cNvPr>
          <p:cNvSpPr>
            <a:spLocks noGrp="1"/>
          </p:cNvSpPr>
          <p:nvPr>
            <p:ph type="body" sz="quarter" idx="24" hasCustomPrompt="1"/>
          </p:nvPr>
        </p:nvSpPr>
        <p:spPr>
          <a:xfrm>
            <a:off x="568047" y="1608245"/>
            <a:ext cx="11055906" cy="1596617"/>
          </a:xfrm>
        </p:spPr>
        <p:txBody>
          <a:bodyPr wrap="square" lIns="0" tIns="0" rIns="0" bIns="0" anchor="b">
            <a:noAutofit/>
          </a:bodyPr>
          <a:lstStyle>
            <a:lvl1pPr marL="0" marR="0" indent="0" algn="l" defTabSz="914367" rtl="0" eaLnBrk="1" fontAlgn="auto" latinLnBrk="0" hangingPunct="1">
              <a:lnSpc>
                <a:spcPct val="100000"/>
              </a:lnSpc>
              <a:spcBef>
                <a:spcPts val="0"/>
              </a:spcBef>
              <a:spcAft>
                <a:spcPts val="2549"/>
              </a:spcAft>
              <a:buClrTx/>
              <a:buSzPct val="90000"/>
              <a:buFont typeface="Wingdings" panose="05000000000000000000" pitchFamily="2" charset="2"/>
              <a:buNone/>
              <a:tabLst/>
              <a:defRPr sz="1961" b="0" i="0">
                <a:solidFill>
                  <a:srgbClr val="000000"/>
                </a:solidFill>
                <a:latin typeface="Segoe UI Light" panose="020B0502040204020203" pitchFamily="34" charset="0"/>
                <a:cs typeface="Segoe UI Light" panose="020B0502040204020203" pitchFamily="34" charset="0"/>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err="1"/>
              <a:t>Content</a:t>
            </a:r>
            <a:r>
              <a:rPr lang="pt-BR"/>
              <a:t> </a:t>
            </a:r>
            <a:r>
              <a:rPr lang="pt-BR" err="1"/>
              <a:t>option</a:t>
            </a:r>
            <a:endParaRPr lang="pt-BR"/>
          </a:p>
        </p:txBody>
      </p:sp>
      <p:sp>
        <p:nvSpPr>
          <p:cNvPr id="15" name="Title Placeholder 1">
            <a:extLst>
              <a:ext uri="{FF2B5EF4-FFF2-40B4-BE49-F238E27FC236}">
                <a16:creationId xmlns:a16="http://schemas.microsoft.com/office/drawing/2014/main" id="{79F4A4D1-3171-824D-A05B-A538BB026D0A}"/>
              </a:ext>
            </a:extLst>
          </p:cNvPr>
          <p:cNvSpPr>
            <a:spLocks noGrp="1"/>
          </p:cNvSpPr>
          <p:nvPr>
            <p:ph type="title" hasCustomPrompt="1"/>
          </p:nvPr>
        </p:nvSpPr>
        <p:spPr>
          <a:xfrm>
            <a:off x="580663" y="609655"/>
            <a:ext cx="11043248" cy="758022"/>
          </a:xfrm>
          <a:prstGeom prst="rect">
            <a:avLst/>
          </a:prstGeom>
        </p:spPr>
        <p:txBody>
          <a:bodyPr vert="horz" wrap="square" lIns="0" tIns="164592" rIns="0" bIns="0" rtlCol="0" anchor="t">
            <a:noAutofit/>
          </a:bodyPr>
          <a:lstStyle>
            <a:lvl1pPr algn="ctr">
              <a:lnSpc>
                <a:spcPct val="100000"/>
              </a:lnSpc>
              <a:defRPr sz="2745">
                <a:solidFill>
                  <a:srgbClr val="000000"/>
                </a:solidFill>
              </a:defRPr>
            </a:lvl1pPr>
          </a:lstStyle>
          <a:p>
            <a:r>
              <a:rPr lang="en-US"/>
              <a:t>Heading Segoe UI </a:t>
            </a:r>
            <a:r>
              <a:rPr lang="en-US" err="1"/>
              <a:t>Semibold</a:t>
            </a:r>
            <a:r>
              <a:rPr lang="en-US"/>
              <a:t> 28pt</a:t>
            </a:r>
          </a:p>
        </p:txBody>
      </p:sp>
    </p:spTree>
    <p:extLst>
      <p:ext uri="{BB962C8B-B14F-4D97-AF65-F5344CB8AC3E}">
        <p14:creationId xmlns:p14="http://schemas.microsoft.com/office/powerpoint/2010/main" val="2772581121"/>
      </p:ext>
    </p:extLst>
  </p:cSld>
  <p:clrMapOvr>
    <a:masterClrMapping/>
  </p:clrMapOvr>
  <p:transition>
    <p:fade/>
  </p:transition>
  <p:extLst>
    <p:ext uri="{DCECCB84-F9BA-43D5-87BE-67443E8EF086}">
      <p15:sldGuideLst xmlns:p15="http://schemas.microsoft.com/office/powerpoint/2012/main">
        <p15:guide id="4" orient="horz" pos="2203">
          <p15:clr>
            <a:srgbClr val="FBAE40"/>
          </p15:clr>
        </p15:guide>
        <p15:guide id="5" orient="horz" pos="2059">
          <p15:clr>
            <a:srgbClr val="FBAE40"/>
          </p15:clr>
        </p15:guide>
        <p15:guide id="6" pos="3917">
          <p15:clr>
            <a:srgbClr val="FBAE40"/>
          </p15:clr>
        </p15:guide>
        <p15:guide id="7" pos="3629">
          <p15:clr>
            <a:srgbClr val="FBAE40"/>
          </p15:clr>
        </p15:guide>
        <p15:guide id="8" pos="4229">
          <p15:clr>
            <a:srgbClr val="FBAE40"/>
          </p15:clr>
        </p15:guide>
        <p15:guide id="9" orient="horz" pos="237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 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rcRect/>
          <a:stretch/>
        </p:blipFill>
        <p:spPr bwMode="invGray">
          <a:xfrm>
            <a:off x="1" y="0"/>
            <a:ext cx="12191998"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60333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37920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898699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754563" y="457200"/>
            <a:ext cx="6854825"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754563" y="1435100"/>
            <a:ext cx="6858000"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65212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4" name="Text Placeholder 3"/>
          <p:cNvSpPr>
            <a:spLocks noGrp="1"/>
          </p:cNvSpPr>
          <p:nvPr>
            <p:ph type="body" sz="quarter" idx="10"/>
          </p:nvPr>
        </p:nvSpPr>
        <p:spPr>
          <a:xfrm>
            <a:off x="4754563" y="1434370"/>
            <a:ext cx="685800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40351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888">
          <p15:clr>
            <a:srgbClr val="5ACBF0"/>
          </p15:clr>
        </p15:guide>
        <p15:guide id="4" orient="horz" pos="1272">
          <p15:clr>
            <a:srgbClr val="5ACBF0"/>
          </p15:clr>
        </p15:guide>
        <p15:guide id="5" pos="515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1F7F-57F0-4A66-A464-0CE6BC7CD1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15394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08">
          <p15:clr>
            <a:srgbClr val="5ACBF0"/>
          </p15:clr>
        </p15:guide>
        <p15:guide id="34" pos="5998">
          <p15:clr>
            <a:srgbClr val="5ACBF0"/>
          </p15:clr>
        </p15:guide>
        <p15:guide id="35" pos="3653">
          <p15:clr>
            <a:srgbClr val="A4A3A4"/>
          </p15:clr>
        </p15:guide>
        <p15:guide id="36" pos="5151">
          <p15:clr>
            <a:srgbClr val="A4A3A4"/>
          </p15:clr>
        </p15:guide>
        <p15:guide id="37" pos="6648">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754562" y="2875002"/>
            <a:ext cx="4465637"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93037791"/>
      </p:ext>
    </p:extLst>
  </p:cSld>
  <p:clrMapOvr>
    <a:masterClrMapping/>
  </p:clrMapOvr>
  <p:transition>
    <p:fade/>
  </p:transition>
  <p:extLst>
    <p:ext uri="{DCECCB84-F9BA-43D5-87BE-67443E8EF086}">
      <p15:sldGuideLst xmlns:p15="http://schemas.microsoft.com/office/powerpoint/2012/main">
        <p15:guide id="30" orient="horz" pos="288">
          <p15:clr>
            <a:srgbClr val="5ACBF0"/>
          </p15:clr>
        </p15:guide>
        <p15:guide id="32" orient="horz" pos="2160">
          <p15:clr>
            <a:srgbClr val="5ACBF0"/>
          </p15:clr>
        </p15:guide>
        <p15:guide id="33" pos="580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754563" y="457200"/>
            <a:ext cx="4465637"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241088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80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 Photo full bleed ">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10501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3657600"/>
            <a:ext cx="8023225"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72435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hoto full bleed middle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4168774" y="0"/>
            <a:ext cx="8023225" cy="6858000"/>
          </a:xfrm>
          <a:blipFill>
            <a:blip r:embed="rId2"/>
            <a:stretch>
              <a:fillRect/>
            </a:stretch>
          </a:blipFill>
        </p:spPr>
        <p:txBody>
          <a:bodyPr wrap="none" bIns="173736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4168774" y="4586514"/>
            <a:ext cx="8023225" cy="2271486"/>
          </a:xfrm>
          <a:solidFill>
            <a:srgbClr val="000000">
              <a:alpha val="55000"/>
            </a:srgbClr>
          </a:solidFill>
        </p:spPr>
        <p:txBody>
          <a:bodyPr lIns="585216" tIns="585216" rIns="585216" bIns="585216" anchor="ctr" anchorCtr="0">
            <a:noAutofit/>
          </a:bodyPr>
          <a:lstStyle>
            <a:lvl1pPr algn="ct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4944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751386" y="5157216"/>
            <a:ext cx="685800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0"/>
            <a:ext cx="8023225" cy="4572000"/>
          </a:xfrm>
          <a:blipFill>
            <a:blip r:embed="rId2"/>
            <a:stretch>
              <a:fillRect/>
            </a:stretch>
          </a:blipFill>
        </p:spPr>
        <p:txBody>
          <a:bodyPr vert="horz" wrap="square" lIns="0" tIns="1280160" rIns="0" bIns="0" rtlCol="0" anchor="t" anchorCtr="0">
            <a:noAutofit/>
          </a:bodyPr>
          <a:lstStyle>
            <a:lvl1pPr marL="0" indent="0" algn="ctr">
              <a:spcBef>
                <a:spcPts val="0"/>
              </a:spcBef>
              <a:buNone/>
              <a:defRPr lang="en-US" sz="1400" b="1" dirty="0">
                <a:solidFill>
                  <a:srgbClr val="000000"/>
                </a:solidFill>
              </a:defRPr>
            </a:lvl1pPr>
          </a:lstStyle>
          <a:p>
            <a:pPr marL="228600" lvl="0" indent="-228600" algn="ctr"/>
            <a:r>
              <a:rPr lang="en-US"/>
              <a:t>Drag &amp; drop your photo </a:t>
            </a:r>
            <a:br>
              <a:rPr lang="en-US"/>
            </a:br>
            <a:r>
              <a:rPr lang="en-US"/>
              <a:t>here or click or tap icon </a:t>
            </a:r>
            <a:br>
              <a:rPr lang="en-US"/>
            </a:br>
            <a:r>
              <a:rPr lang="en-US"/>
              <a:t>below 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41200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754563" y="585788"/>
            <a:ext cx="685800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168775" y="2286000"/>
            <a:ext cx="8020844" cy="4572000"/>
          </a:xfrm>
          <a:blipFill>
            <a:blip r:embed="rId2"/>
            <a:stretch>
              <a:fillRect/>
            </a:stretch>
          </a:blipFill>
        </p:spPr>
        <p:txBody>
          <a:bodyPr vert="horz" wrap="square" lIns="0" tIns="1188720" rIns="0" bIns="0" rtlCol="0" anchor="t" anchorCtr="0">
            <a:noAutofit/>
          </a:bodyPr>
          <a:lstStyle>
            <a:lvl1pPr marL="91440" indent="0" algn="ctr">
              <a:spcBef>
                <a:spcPts val="0"/>
              </a:spcBef>
              <a:buNone/>
              <a:defRPr lang="en-US" sz="1400" b="1" dirty="0">
                <a:solidFill>
                  <a:srgbClr val="000000"/>
                </a:solidFill>
              </a:defRPr>
            </a:lvl1pPr>
          </a:lstStyle>
          <a:p>
            <a:pPr marL="228600" lvl="0" indent="-228600" algn="ctr"/>
            <a:r>
              <a:rPr lang="en-US"/>
              <a:t>Drag &amp; drop your photo </a:t>
            </a:r>
          </a:p>
          <a:p>
            <a:pPr marL="228600" lvl="0" indent="-228600" algn="ctr"/>
            <a:r>
              <a:rPr lang="en-US"/>
              <a:t>here or click or tap icon </a:t>
            </a:r>
          </a:p>
          <a:p>
            <a:pPr marL="228600" lvl="0" indent="-228600" algn="ctr"/>
            <a:r>
              <a:rPr lang="en-US"/>
              <a:t>below 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16634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DAE79831-D0DD-4629-9CB7-E6BFDBF0CDEB}"/>
              </a:ext>
            </a:extLst>
          </p:cNvPr>
          <p:cNvSpPr>
            <a:spLocks noGrp="1"/>
          </p:cNvSpPr>
          <p:nvPr>
            <p:ph type="pic" sz="quarter" idx="13" hasCustomPrompt="1"/>
          </p:nvPr>
        </p:nvSpPr>
        <p:spPr bwMode="ltGray">
          <a:xfrm>
            <a:off x="4754562" y="2025650"/>
            <a:ext cx="6854825" cy="3136392"/>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685482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1834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F0D0A4-1FFC-4038-A335-4888164DF802}"/>
              </a:ext>
            </a:extLst>
          </p:cNvPr>
          <p:cNvSpPr>
            <a:spLocks noGrp="1"/>
          </p:cNvSpPr>
          <p:nvPr>
            <p:ph type="title"/>
          </p:nvPr>
        </p:nvSpPr>
        <p:spPr>
          <a:xfrm>
            <a:off x="4754563" y="457200"/>
            <a:ext cx="6854825" cy="553998"/>
          </a:xfrm>
        </p:spPr>
        <p:txBody>
          <a:bodyPr/>
          <a:lstStyle/>
          <a:p>
            <a:r>
              <a:rPr lang="en-US"/>
              <a:t>Click to edit Master title style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10975A60-9AA6-4E49-9B39-A6A73A71E8C2}"/>
              </a:ext>
            </a:extLst>
          </p:cNvPr>
          <p:cNvSpPr>
            <a:spLocks noGrp="1"/>
          </p:cNvSpPr>
          <p:nvPr>
            <p:ph type="pic" sz="quarter" idx="19" hasCustomPrompt="1"/>
          </p:nvPr>
        </p:nvSpPr>
        <p:spPr bwMode="ltGray">
          <a:xfrm>
            <a:off x="4754563" y="2025650"/>
            <a:ext cx="3281109" cy="3136392"/>
          </a:xfrm>
          <a:blipFill>
            <a:blip r:embed="rId2"/>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754563" y="5499100"/>
            <a:ext cx="3127375"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328279" y="2025650"/>
            <a:ext cx="3281109" cy="3136392"/>
          </a:xfrm>
          <a:blipFill>
            <a:blip r:embed="rId3"/>
            <a:stretch>
              <a:fillRect/>
            </a:stretch>
          </a:blipFill>
        </p:spPr>
        <p:txBody>
          <a:bodyPr vert="horz" wrap="square" lIns="0" tIns="0" rIns="0" bIns="1005840" rtlCol="0" anchor="ctr" anchorCtr="0">
            <a:noAutofit/>
          </a:bodyPr>
          <a:lstStyle>
            <a:lvl1pPr marL="0" indent="0" algn="ctr">
              <a:buNone/>
              <a:defRPr lang="en-US" sz="8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472995" y="5499100"/>
            <a:ext cx="3139567" cy="4445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80168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5055">
          <p15:clr>
            <a:srgbClr val="5ACBF0"/>
          </p15:clr>
        </p15:guide>
        <p15:guide id="7" pos="5250">
          <p15:clr>
            <a:srgbClr val="5ACBF0"/>
          </p15:clr>
        </p15:guide>
        <p15:guide id="8" orient="horz" pos="346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754563" y="585788"/>
            <a:ext cx="6852220" cy="1115568"/>
          </a:xfrm>
        </p:spPr>
        <p:txBody>
          <a:bodyPr anchor="ctr"/>
          <a:lstStyle>
            <a:lvl1pPr algn="ctr">
              <a:defRPr/>
            </a:lvl1pPr>
          </a:lstStyle>
          <a:p>
            <a:r>
              <a:rPr lang="en-US"/>
              <a:t>Click to edit Master title style</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4168775" y="2286000"/>
            <a:ext cx="3977640" cy="2807208"/>
          </a:xfrm>
          <a:blipFill>
            <a:blip r:embed="rId2"/>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753991" y="5334001"/>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214360" y="2286000"/>
            <a:ext cx="3977640" cy="2807208"/>
          </a:xfrm>
          <a:blipFill>
            <a:blip r:embed="rId3"/>
            <a:stretch>
              <a:fillRect/>
            </a:stretch>
          </a:blipFill>
        </p:spPr>
        <p:txBody>
          <a:bodyPr lIns="0" tIns="0" rIns="0" bIns="8229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799576" y="5334000"/>
            <a:ext cx="2807208" cy="609600"/>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19556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5133">
          <p15:clr>
            <a:srgbClr val="5ACBF0"/>
          </p15:clr>
        </p15:guide>
        <p15:guide id="6" pos="5175">
          <p15:clr>
            <a:srgbClr val="5ACBF0"/>
          </p15:clr>
        </p15:guide>
        <p15:guide id="12" pos="5543">
          <p15:clr>
            <a:srgbClr val="5ACBF0"/>
          </p15:clr>
        </p15:guide>
        <p15:guide id="13" orient="horz" pos="3360">
          <p15:clr>
            <a:srgbClr val="5ACBF0"/>
          </p15:clr>
        </p15:guide>
        <p15:guide id="14" orient="horz">
          <p15:clr>
            <a:srgbClr val="5ACBF0"/>
          </p15:clr>
        </p15:guide>
        <p15:guide id="15" pos="3878">
          <p15:clr>
            <a:srgbClr val="5ACBF0"/>
          </p15:clr>
        </p15:guide>
        <p15:guide id="16" pos="4763">
          <p15:clr>
            <a:srgbClr val="5ACBF0"/>
          </p15:clr>
        </p15:guide>
        <p15:guide id="17" pos="6427">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754563" y="588962"/>
            <a:ext cx="685800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754563" y="2286000"/>
            <a:ext cx="2016081" cy="2016081"/>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75456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7175523" y="2286000"/>
            <a:ext cx="2016081" cy="2016081"/>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7175523" y="4608513"/>
            <a:ext cx="2016081"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9590702" y="2286000"/>
            <a:ext cx="2016081" cy="2016081"/>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9590702" y="4608513"/>
            <a:ext cx="2018686" cy="133508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176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903">
          <p15:clr>
            <a:srgbClr val="5ACBF0"/>
          </p15:clr>
        </p15:guide>
        <p15:guide id="12" orient="horz" pos="1440">
          <p15:clr>
            <a:srgbClr val="5ACBF0"/>
          </p15:clr>
        </p15:guide>
        <p15:guide id="14" orient="horz" pos="2717">
          <p15:clr>
            <a:srgbClr val="5ACBF0"/>
          </p15:clr>
        </p15:guide>
        <p15:guide id="15" pos="4268">
          <p15:clr>
            <a:srgbClr val="5ACBF0"/>
          </p15:clr>
        </p15:guide>
        <p15:guide id="16" pos="4521">
          <p15:clr>
            <a:srgbClr val="5ACBF0"/>
          </p15:clr>
        </p15:guide>
        <p15:guide id="17" pos="5790">
          <p15:clr>
            <a:srgbClr val="5ACBF0"/>
          </p15:clr>
        </p15:guide>
        <p15:guide id="18" pos="604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Photos">
    <p:spTree>
      <p:nvGrpSpPr>
        <p:cNvPr id="1" name=""/>
        <p:cNvGrpSpPr/>
        <p:nvPr/>
      </p:nvGrpSpPr>
      <p:grpSpPr>
        <a:xfrm>
          <a:off x="0" y="0"/>
          <a:ext cx="0" cy="0"/>
          <a:chOff x="0" y="0"/>
          <a:chExt cx="0" cy="0"/>
        </a:xfrm>
      </p:grpSpPr>
      <p:sp>
        <p:nvSpPr>
          <p:cNvPr id="6" name="Picture Placeholder" descr="This photo is a 'placeholder' only. Drag or drop your photo here, or click and tap the center to insert a photo.">
            <a:extLst>
              <a:ext uri="{FF2B5EF4-FFF2-40B4-BE49-F238E27FC236}">
                <a16:creationId xmlns:a16="http://schemas.microsoft.com/office/drawing/2014/main" id="{EFBECFBE-DDD5-48D2-A1C5-AC2FFFDFD979}"/>
              </a:ext>
            </a:extLst>
          </p:cNvPr>
          <p:cNvSpPr>
            <a:spLocks noGrp="1"/>
          </p:cNvSpPr>
          <p:nvPr>
            <p:ph type="pic" sz="quarter" idx="13" hasCustomPrompt="1"/>
          </p:nvPr>
        </p:nvSpPr>
        <p:spPr bwMode="ltGray">
          <a:xfrm>
            <a:off x="4167641" y="-1"/>
            <a:ext cx="4009572" cy="3428999"/>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8884108A-545E-44D2-8C60-4CD4A2158D79}"/>
              </a:ext>
            </a:extLst>
          </p:cNvPr>
          <p:cNvSpPr>
            <a:spLocks noGrp="1"/>
          </p:cNvSpPr>
          <p:nvPr>
            <p:ph type="pic" sz="quarter" idx="15" hasCustomPrompt="1"/>
          </p:nvPr>
        </p:nvSpPr>
        <p:spPr bwMode="ltGray">
          <a:xfrm>
            <a:off x="4167641" y="3429000"/>
            <a:ext cx="4009572" cy="3429001"/>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12AC17E3-EF12-403C-B7D3-16F65CA2C9A0}"/>
              </a:ext>
            </a:extLst>
          </p:cNvPr>
          <p:cNvSpPr>
            <a:spLocks noGrp="1"/>
          </p:cNvSpPr>
          <p:nvPr>
            <p:ph type="pic" sz="quarter" idx="14" hasCustomPrompt="1"/>
          </p:nvPr>
        </p:nvSpPr>
        <p:spPr bwMode="ltGray">
          <a:xfrm>
            <a:off x="8177213" y="0"/>
            <a:ext cx="4014787" cy="342900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01C3D732-9453-4E35-8694-56997FDE82CF}"/>
              </a:ext>
            </a:extLst>
          </p:cNvPr>
          <p:cNvSpPr>
            <a:spLocks noGrp="1"/>
          </p:cNvSpPr>
          <p:nvPr>
            <p:ph type="pic" sz="quarter" idx="19" hasCustomPrompt="1"/>
          </p:nvPr>
        </p:nvSpPr>
        <p:spPr bwMode="ltGray">
          <a:xfrm>
            <a:off x="8177213" y="3428999"/>
            <a:ext cx="4014787" cy="3429002"/>
          </a:xfrm>
          <a:blipFill>
            <a:blip r:embed="rId5"/>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099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6" pos="5151">
          <p15:clr>
            <a:srgbClr val="5ACBF0"/>
          </p15:clr>
        </p15:guide>
        <p15:guide id="38" orient="horz" pos="216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2309812"/>
            <a:ext cx="2448549" cy="3959226"/>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7497763" y="2309812"/>
            <a:ext cx="4111625" cy="3959226"/>
          </a:xfrm>
        </p:spPr>
        <p:txBody>
          <a:bodyPr anchor="t"/>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754563" y="2019300"/>
            <a:ext cx="245059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flipV="1">
            <a:off x="7496175" y="2019300"/>
            <a:ext cx="4113213" cy="15874"/>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9463472"/>
      </p:ext>
    </p:extLst>
  </p:cSld>
  <p:clrMapOvr>
    <a:masterClrMapping/>
  </p:clrMapOvr>
  <p:transition>
    <p:fade/>
  </p:transition>
  <p:extLst>
    <p:ext uri="{DCECCB84-F9BA-43D5-87BE-67443E8EF086}">
      <p15:sldGuideLst xmlns:p15="http://schemas.microsoft.com/office/powerpoint/2012/main">
        <p15:guide id="29" orient="horz" pos="1272">
          <p15:clr>
            <a:srgbClr val="5ACBF0"/>
          </p15:clr>
        </p15:guide>
        <p15:guide id="30" pos="4536">
          <p15:clr>
            <a:srgbClr val="5ACBF0"/>
          </p15:clr>
        </p15:guide>
        <p15:guide id="32" orient="horz" pos="1455">
          <p15:clr>
            <a:srgbClr val="5ACBF0"/>
          </p15:clr>
        </p15:guide>
        <p15:guide id="33" pos="472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754563" y="585788"/>
            <a:ext cx="2447925" cy="5683250"/>
          </a:xfrm>
        </p:spPr>
        <p:txBody>
          <a:bodyPr anchor="ctr"/>
          <a:lstStyle>
            <a:lvl1pPr>
              <a:defRPr sz="32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7491412" y="585788"/>
            <a:ext cx="4117975" cy="5683250"/>
          </a:xfrm>
        </p:spPr>
        <p:txBody>
          <a:bodyPr anchor="ctr"/>
          <a:lstStyle>
            <a:lvl1pPr marL="231775" indent="-231775">
              <a:spcAft>
                <a:spcPts val="600"/>
              </a:spcAft>
              <a:buFont typeface="Wingdings" panose="05000000000000000000" pitchFamily="2" charset="2"/>
              <a:buChar char=""/>
              <a:defRPr sz="2400"/>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7346950" y="2542704"/>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1970068"/>
      </p:ext>
    </p:extLst>
  </p:cSld>
  <p:clrMapOvr>
    <a:masterClrMapping/>
  </p:clrMapOvr>
  <p:transition>
    <p:fade/>
  </p:transition>
  <p:extLst>
    <p:ext uri="{DCECCB84-F9BA-43D5-87BE-67443E8EF086}">
      <p15:sldGuideLst xmlns:p15="http://schemas.microsoft.com/office/powerpoint/2012/main">
        <p15:guide id="13" pos="4719">
          <p15:clr>
            <a:srgbClr val="5ACBF0"/>
          </p15:clr>
        </p15:guide>
        <p15:guide id="29" orient="horz" pos="2160">
          <p15:clr>
            <a:srgbClr val="5ACBF0"/>
          </p15:clr>
        </p15:guide>
        <p15:guide id="30" pos="4537">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68775" y="0"/>
            <a:ext cx="8023224"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2" y="710247"/>
            <a:ext cx="6855395"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6527433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4754563" y="457200"/>
            <a:ext cx="6854825" cy="553998"/>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4170362" y="1436688"/>
            <a:ext cx="8023225"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4168775"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754563" y="2099310"/>
            <a:ext cx="685800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5916790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2.sv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theme" Target="../theme/theme1.xml"/><Relationship Id="rId81" Type="http://schemas.openxmlformats.org/officeDocument/2006/relationships/image" Target="../media/image3.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9" Type="http://schemas.openxmlformats.org/officeDocument/2006/relationships/image" Target="../media/image22.emf"/><Relationship Id="rId21" Type="http://schemas.openxmlformats.org/officeDocument/2006/relationships/slideLayout" Target="../slideLayouts/slideLayout98.xml"/><Relationship Id="rId34" Type="http://schemas.openxmlformats.org/officeDocument/2006/relationships/slideLayout" Target="../slideLayouts/slideLayout111.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slideLayout" Target="../slideLayouts/slideLayout110.xml"/><Relationship Id="rId38" Type="http://schemas.openxmlformats.org/officeDocument/2006/relationships/image" Target="../media/image21.jpeg"/><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slideLayout" Target="../slideLayouts/slideLayout106.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image" Target="../media/image20.jpeg"/><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image" Target="../media/image19.emf"/><Relationship Id="rId10" Type="http://schemas.openxmlformats.org/officeDocument/2006/relationships/slideLayout" Target="../slideLayouts/slideLayout87.xml"/><Relationship Id="rId19" Type="http://schemas.openxmlformats.org/officeDocument/2006/relationships/slideLayout" Target="../slideLayouts/slideLayout96.xml"/><Relationship Id="rId31" Type="http://schemas.openxmlformats.org/officeDocument/2006/relationships/slideLayout" Target="../slideLayouts/slideLayout108.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theme" Target="../theme/theme2.xml"/><Relationship Id="rId8" Type="http://schemas.openxmlformats.org/officeDocument/2006/relationships/slideLayout" Target="../slideLayouts/slideLayout85.xml"/><Relationship Id="rId3"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37.xml"/><Relationship Id="rId21" Type="http://schemas.openxmlformats.org/officeDocument/2006/relationships/slideLayout" Target="../slideLayouts/slideLayout132.xml"/><Relationship Id="rId42" Type="http://schemas.openxmlformats.org/officeDocument/2006/relationships/slideLayout" Target="../slideLayouts/slideLayout153.xml"/><Relationship Id="rId47" Type="http://schemas.openxmlformats.org/officeDocument/2006/relationships/slideLayout" Target="../slideLayouts/slideLayout158.xml"/><Relationship Id="rId63" Type="http://schemas.openxmlformats.org/officeDocument/2006/relationships/slideLayout" Target="../slideLayouts/slideLayout174.xml"/><Relationship Id="rId68" Type="http://schemas.openxmlformats.org/officeDocument/2006/relationships/slideLayout" Target="../slideLayouts/slideLayout179.xml"/><Relationship Id="rId16" Type="http://schemas.openxmlformats.org/officeDocument/2006/relationships/slideLayout" Target="../slideLayouts/slideLayout127.xml"/><Relationship Id="rId11" Type="http://schemas.openxmlformats.org/officeDocument/2006/relationships/slideLayout" Target="../slideLayouts/slideLayout122.xml"/><Relationship Id="rId24" Type="http://schemas.openxmlformats.org/officeDocument/2006/relationships/slideLayout" Target="../slideLayouts/slideLayout135.xml"/><Relationship Id="rId32" Type="http://schemas.openxmlformats.org/officeDocument/2006/relationships/slideLayout" Target="../slideLayouts/slideLayout143.xml"/><Relationship Id="rId37" Type="http://schemas.openxmlformats.org/officeDocument/2006/relationships/slideLayout" Target="../slideLayouts/slideLayout148.xml"/><Relationship Id="rId40" Type="http://schemas.openxmlformats.org/officeDocument/2006/relationships/slideLayout" Target="../slideLayouts/slideLayout151.xml"/><Relationship Id="rId45" Type="http://schemas.openxmlformats.org/officeDocument/2006/relationships/slideLayout" Target="../slideLayouts/slideLayout156.xml"/><Relationship Id="rId53" Type="http://schemas.openxmlformats.org/officeDocument/2006/relationships/slideLayout" Target="../slideLayouts/slideLayout164.xml"/><Relationship Id="rId58" Type="http://schemas.openxmlformats.org/officeDocument/2006/relationships/slideLayout" Target="../slideLayouts/slideLayout169.xml"/><Relationship Id="rId66" Type="http://schemas.openxmlformats.org/officeDocument/2006/relationships/slideLayout" Target="../slideLayouts/slideLayout177.xml"/><Relationship Id="rId74" Type="http://schemas.openxmlformats.org/officeDocument/2006/relationships/slideLayout" Target="../slideLayouts/slideLayout185.xml"/><Relationship Id="rId5" Type="http://schemas.openxmlformats.org/officeDocument/2006/relationships/slideLayout" Target="../slideLayouts/slideLayout116.xml"/><Relationship Id="rId61" Type="http://schemas.openxmlformats.org/officeDocument/2006/relationships/slideLayout" Target="../slideLayouts/slideLayout172.xml"/><Relationship Id="rId19" Type="http://schemas.openxmlformats.org/officeDocument/2006/relationships/slideLayout" Target="../slideLayouts/slideLayout130.xml"/><Relationship Id="rId14" Type="http://schemas.openxmlformats.org/officeDocument/2006/relationships/slideLayout" Target="../slideLayouts/slideLayout125.xml"/><Relationship Id="rId22" Type="http://schemas.openxmlformats.org/officeDocument/2006/relationships/slideLayout" Target="../slideLayouts/slideLayout133.xml"/><Relationship Id="rId27" Type="http://schemas.openxmlformats.org/officeDocument/2006/relationships/slideLayout" Target="../slideLayouts/slideLayout138.xml"/><Relationship Id="rId30" Type="http://schemas.openxmlformats.org/officeDocument/2006/relationships/slideLayout" Target="../slideLayouts/slideLayout141.xml"/><Relationship Id="rId35" Type="http://schemas.openxmlformats.org/officeDocument/2006/relationships/slideLayout" Target="../slideLayouts/slideLayout146.xml"/><Relationship Id="rId43" Type="http://schemas.openxmlformats.org/officeDocument/2006/relationships/slideLayout" Target="../slideLayouts/slideLayout154.xml"/><Relationship Id="rId48" Type="http://schemas.openxmlformats.org/officeDocument/2006/relationships/slideLayout" Target="../slideLayouts/slideLayout159.xml"/><Relationship Id="rId56" Type="http://schemas.openxmlformats.org/officeDocument/2006/relationships/slideLayout" Target="../slideLayouts/slideLayout167.xml"/><Relationship Id="rId64" Type="http://schemas.openxmlformats.org/officeDocument/2006/relationships/slideLayout" Target="../slideLayouts/slideLayout175.xml"/><Relationship Id="rId69" Type="http://schemas.openxmlformats.org/officeDocument/2006/relationships/slideLayout" Target="../slideLayouts/slideLayout180.xml"/><Relationship Id="rId77" Type="http://schemas.openxmlformats.org/officeDocument/2006/relationships/image" Target="../media/image2.svg"/><Relationship Id="rId8" Type="http://schemas.openxmlformats.org/officeDocument/2006/relationships/slideLayout" Target="../slideLayouts/slideLayout119.xml"/><Relationship Id="rId51" Type="http://schemas.openxmlformats.org/officeDocument/2006/relationships/slideLayout" Target="../slideLayouts/slideLayout162.xml"/><Relationship Id="rId72" Type="http://schemas.openxmlformats.org/officeDocument/2006/relationships/slideLayout" Target="../slideLayouts/slideLayout183.xml"/><Relationship Id="rId3" Type="http://schemas.openxmlformats.org/officeDocument/2006/relationships/slideLayout" Target="../slideLayouts/slideLayout114.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slideLayout" Target="../slideLayouts/slideLayout136.xml"/><Relationship Id="rId33" Type="http://schemas.openxmlformats.org/officeDocument/2006/relationships/slideLayout" Target="../slideLayouts/slideLayout144.xml"/><Relationship Id="rId38" Type="http://schemas.openxmlformats.org/officeDocument/2006/relationships/slideLayout" Target="../slideLayouts/slideLayout149.xml"/><Relationship Id="rId46" Type="http://schemas.openxmlformats.org/officeDocument/2006/relationships/slideLayout" Target="../slideLayouts/slideLayout157.xml"/><Relationship Id="rId59" Type="http://schemas.openxmlformats.org/officeDocument/2006/relationships/slideLayout" Target="../slideLayouts/slideLayout170.xml"/><Relationship Id="rId67" Type="http://schemas.openxmlformats.org/officeDocument/2006/relationships/slideLayout" Target="../slideLayouts/slideLayout178.xml"/><Relationship Id="rId20" Type="http://schemas.openxmlformats.org/officeDocument/2006/relationships/slideLayout" Target="../slideLayouts/slideLayout131.xml"/><Relationship Id="rId41" Type="http://schemas.openxmlformats.org/officeDocument/2006/relationships/slideLayout" Target="../slideLayouts/slideLayout152.xml"/><Relationship Id="rId54" Type="http://schemas.openxmlformats.org/officeDocument/2006/relationships/slideLayout" Target="../slideLayouts/slideLayout165.xml"/><Relationship Id="rId62" Type="http://schemas.openxmlformats.org/officeDocument/2006/relationships/slideLayout" Target="../slideLayouts/slideLayout173.xml"/><Relationship Id="rId70" Type="http://schemas.openxmlformats.org/officeDocument/2006/relationships/slideLayout" Target="../slideLayouts/slideLayout181.xml"/><Relationship Id="rId75" Type="http://schemas.openxmlformats.org/officeDocument/2006/relationships/theme" Target="../theme/theme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28" Type="http://schemas.openxmlformats.org/officeDocument/2006/relationships/slideLayout" Target="../slideLayouts/slideLayout139.xml"/><Relationship Id="rId36" Type="http://schemas.openxmlformats.org/officeDocument/2006/relationships/slideLayout" Target="../slideLayouts/slideLayout147.xml"/><Relationship Id="rId49" Type="http://schemas.openxmlformats.org/officeDocument/2006/relationships/slideLayout" Target="../slideLayouts/slideLayout160.xml"/><Relationship Id="rId57" Type="http://schemas.openxmlformats.org/officeDocument/2006/relationships/slideLayout" Target="../slideLayouts/slideLayout168.xml"/><Relationship Id="rId10" Type="http://schemas.openxmlformats.org/officeDocument/2006/relationships/slideLayout" Target="../slideLayouts/slideLayout121.xml"/><Relationship Id="rId31" Type="http://schemas.openxmlformats.org/officeDocument/2006/relationships/slideLayout" Target="../slideLayouts/slideLayout142.xml"/><Relationship Id="rId44" Type="http://schemas.openxmlformats.org/officeDocument/2006/relationships/slideLayout" Target="../slideLayouts/slideLayout155.xml"/><Relationship Id="rId52" Type="http://schemas.openxmlformats.org/officeDocument/2006/relationships/slideLayout" Target="../slideLayouts/slideLayout163.xml"/><Relationship Id="rId60" Type="http://schemas.openxmlformats.org/officeDocument/2006/relationships/slideLayout" Target="../slideLayouts/slideLayout171.xml"/><Relationship Id="rId65" Type="http://schemas.openxmlformats.org/officeDocument/2006/relationships/slideLayout" Target="../slideLayouts/slideLayout176.xml"/><Relationship Id="rId73" Type="http://schemas.openxmlformats.org/officeDocument/2006/relationships/slideLayout" Target="../slideLayouts/slideLayout184.xml"/><Relationship Id="rId78" Type="http://schemas.openxmlformats.org/officeDocument/2006/relationships/image" Target="../media/image3.emf"/><Relationship Id="rId4" Type="http://schemas.openxmlformats.org/officeDocument/2006/relationships/slideLayout" Target="../slideLayouts/slideLayout115.xml"/><Relationship Id="rId9" Type="http://schemas.openxmlformats.org/officeDocument/2006/relationships/slideLayout" Target="../slideLayouts/slideLayout120.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39" Type="http://schemas.openxmlformats.org/officeDocument/2006/relationships/slideLayout" Target="../slideLayouts/slideLayout150.xml"/><Relationship Id="rId34" Type="http://schemas.openxmlformats.org/officeDocument/2006/relationships/slideLayout" Target="../slideLayouts/slideLayout145.xml"/><Relationship Id="rId50" Type="http://schemas.openxmlformats.org/officeDocument/2006/relationships/slideLayout" Target="../slideLayouts/slideLayout161.xml"/><Relationship Id="rId55" Type="http://schemas.openxmlformats.org/officeDocument/2006/relationships/slideLayout" Target="../slideLayouts/slideLayout166.xml"/><Relationship Id="rId76" Type="http://schemas.openxmlformats.org/officeDocument/2006/relationships/image" Target="../media/image1.png"/><Relationship Id="rId7" Type="http://schemas.openxmlformats.org/officeDocument/2006/relationships/slideLayout" Target="../slideLayouts/slideLayout118.xml"/><Relationship Id="rId71" Type="http://schemas.openxmlformats.org/officeDocument/2006/relationships/slideLayout" Target="../slideLayouts/slideLayout182.xml"/><Relationship Id="rId2" Type="http://schemas.openxmlformats.org/officeDocument/2006/relationships/slideLayout" Target="../slideLayouts/slideLayout113.xml"/><Relationship Id="rId29"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9">
              <a:extLst>
                <a:ext uri="{96DAC541-7B7A-43D3-8B79-37D633B846F1}">
                  <asvg:svgBlip xmlns:asvg="http://schemas.microsoft.com/office/drawing/2016/SVG/main" r:embed="rId80"/>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1"/>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910" r:id="rId7"/>
    <p:sldLayoutId id="2147484911" r:id="rId8"/>
    <p:sldLayoutId id="2147484639" r:id="rId9"/>
    <p:sldLayoutId id="2147484603" r:id="rId10"/>
    <p:sldLayoutId id="2147484833" r:id="rId11"/>
    <p:sldLayoutId id="2147484834" r:id="rId12"/>
    <p:sldLayoutId id="2147484835" r:id="rId13"/>
    <p:sldLayoutId id="2147484922" r:id="rId14"/>
    <p:sldLayoutId id="2147484923" r:id="rId15"/>
    <p:sldLayoutId id="2147484924" r:id="rId16"/>
    <p:sldLayoutId id="2147484839" r:id="rId17"/>
    <p:sldLayoutId id="2147484840" r:id="rId18"/>
    <p:sldLayoutId id="2147484841" r:id="rId19"/>
    <p:sldLayoutId id="2147484842" r:id="rId20"/>
    <p:sldLayoutId id="2147484843" r:id="rId21"/>
    <p:sldLayoutId id="2147484931" r:id="rId22"/>
    <p:sldLayoutId id="2147484787" r:id="rId23"/>
    <p:sldLayoutId id="2147484249" r:id="rId24"/>
    <p:sldLayoutId id="2147484640" r:id="rId25"/>
    <p:sldLayoutId id="2147484584" r:id="rId26"/>
    <p:sldLayoutId id="2147484583" r:id="rId27"/>
    <p:sldLayoutId id="2147484671" r:id="rId28"/>
    <p:sldLayoutId id="2147484673" r:id="rId29"/>
    <p:sldLayoutId id="2147484962" r:id="rId30"/>
    <p:sldLayoutId id="2147484963" r:id="rId31"/>
    <p:sldLayoutId id="2147484964" r:id="rId32"/>
    <p:sldLayoutId id="2147484965" r:id="rId33"/>
    <p:sldLayoutId id="2147484946" r:id="rId34"/>
    <p:sldLayoutId id="2147484947" r:id="rId35"/>
    <p:sldLayoutId id="2147484948" r:id="rId36"/>
    <p:sldLayoutId id="2147484943" r:id="rId37"/>
    <p:sldLayoutId id="2147484941" r:id="rId38"/>
    <p:sldLayoutId id="2147484994" r:id="rId39"/>
    <p:sldLayoutId id="2147484942" r:id="rId40"/>
    <p:sldLayoutId id="2147484961" r:id="rId41"/>
    <p:sldLayoutId id="2147484585" r:id="rId42"/>
    <p:sldLayoutId id="2147484949" r:id="rId43"/>
    <p:sldLayoutId id="2147484950" r:id="rId44"/>
    <p:sldLayoutId id="2147484951" r:id="rId45"/>
    <p:sldLayoutId id="2147484957" r:id="rId46"/>
    <p:sldLayoutId id="2147484966" r:id="rId47"/>
    <p:sldLayoutId id="2147484967" r:id="rId48"/>
    <p:sldLayoutId id="2147484987" r:id="rId49"/>
    <p:sldLayoutId id="2147484971" r:id="rId50"/>
    <p:sldLayoutId id="2147484972" r:id="rId51"/>
    <p:sldLayoutId id="2147484973" r:id="rId52"/>
    <p:sldLayoutId id="2147484974" r:id="rId53"/>
    <p:sldLayoutId id="2147484968" r:id="rId54"/>
    <p:sldLayoutId id="2147484988" r:id="rId55"/>
    <p:sldLayoutId id="2147484975" r:id="rId56"/>
    <p:sldLayoutId id="2147484976" r:id="rId57"/>
    <p:sldLayoutId id="2147484977" r:id="rId58"/>
    <p:sldLayoutId id="2147484978" r:id="rId59"/>
    <p:sldLayoutId id="2147484969" r:id="rId60"/>
    <p:sldLayoutId id="2147484989" r:id="rId61"/>
    <p:sldLayoutId id="2147484979" r:id="rId62"/>
    <p:sldLayoutId id="2147484980" r:id="rId63"/>
    <p:sldLayoutId id="2147484981" r:id="rId64"/>
    <p:sldLayoutId id="2147484982" r:id="rId65"/>
    <p:sldLayoutId id="2147484970" r:id="rId66"/>
    <p:sldLayoutId id="2147484990" r:id="rId67"/>
    <p:sldLayoutId id="2147484983" r:id="rId68"/>
    <p:sldLayoutId id="2147484984" r:id="rId69"/>
    <p:sldLayoutId id="2147484985" r:id="rId70"/>
    <p:sldLayoutId id="2147484986" r:id="rId71"/>
    <p:sldLayoutId id="2147484263" r:id="rId72"/>
    <p:sldLayoutId id="2147484299" r:id="rId73"/>
    <p:sldLayoutId id="2147484956" r:id="rId74"/>
    <p:sldLayoutId id="2147484991" r:id="rId75"/>
    <p:sldLayoutId id="2147484992" r:id="rId76"/>
    <p:sldLayoutId id="2147484996" r:id="rId7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754563"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754562"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7"/>
          <a:srcRect l="52412" r="13395"/>
          <a:stretch/>
        </p:blipFill>
        <p:spPr>
          <a:xfrm>
            <a:off x="1" y="0"/>
            <a:ext cx="4168773" cy="6857999"/>
          </a:xfrm>
          <a:prstGeom prst="rect">
            <a:avLst/>
          </a:prstGeom>
        </p:spPr>
      </p:pic>
      <p:pic>
        <p:nvPicPr>
          <p:cNvPr id="58" name="Ignite dark" descr="Ignite event illustration dark">
            <a:extLst>
              <a:ext uri="{FF2B5EF4-FFF2-40B4-BE49-F238E27FC236}">
                <a16:creationId xmlns:a16="http://schemas.microsoft.com/office/drawing/2014/main" id="{14EFE812-413D-4523-B50B-78ECED48ED3C}"/>
              </a:ext>
            </a:extLst>
          </p:cNvPr>
          <p:cNvPicPr>
            <a:picLocks noChangeAspect="1"/>
          </p:cNvPicPr>
          <p:nvPr userDrawn="1"/>
        </p:nvPicPr>
        <p:blipFill rotWithShape="1">
          <a:blip r:embed="rId38"/>
          <a:srcRect l="46091" r="19709"/>
          <a:stretch/>
        </p:blipFill>
        <p:spPr bwMode="invGray">
          <a:xfrm>
            <a:off x="0" y="0"/>
            <a:ext cx="4169664" cy="6857999"/>
          </a:xfrm>
          <a:prstGeom prst="rect">
            <a:avLst/>
          </a:prstGeom>
        </p:spPr>
      </p:pic>
      <p:sp>
        <p:nvSpPr>
          <p:cNvPr id="10" name="Rectangle 9" hidden="1">
            <a:extLst>
              <a:ext uri="{FF2B5EF4-FFF2-40B4-BE49-F238E27FC236}">
                <a16:creationId xmlns:a16="http://schemas.microsoft.com/office/drawing/2014/main" id="{40B5B392-170D-1B46-B85B-302940DB6B94}"/>
              </a:ext>
            </a:extLst>
          </p:cNvPr>
          <p:cNvSpPr/>
          <p:nvPr userDrawn="1"/>
        </p:nvSpPr>
        <p:spPr bwMode="auto">
          <a:xfrm>
            <a:off x="-20168" y="-15002"/>
            <a:ext cx="4189832" cy="6885438"/>
          </a:xfrm>
          <a:prstGeom prst="rect">
            <a:avLst/>
          </a:prstGeom>
          <a:solidFill>
            <a:srgbClr val="FFFFFF">
              <a:lumMod val="85000"/>
            </a:srgbClr>
          </a:solidFill>
          <a:ln w="9525" cap="flat" cmpd="sng" algn="ctr">
            <a:solidFill>
              <a:srgbClr val="000000"/>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a:noFill/>
              </a:ln>
              <a:solidFill>
                <a:srgbClr val="FFFFFF"/>
              </a:solidFill>
              <a:effectLst/>
              <a:uLnTx/>
              <a:uFillTx/>
              <a:latin typeface="Segoe UI"/>
              <a:ea typeface="+mn-ea"/>
              <a:cs typeface="Segoe UI" pitchFamily="34" charset="0"/>
            </a:endParaRPr>
          </a:p>
        </p:txBody>
      </p:sp>
      <p:pic>
        <p:nvPicPr>
          <p:cNvPr id="11" name="Picture 10" hidden="1">
            <a:extLst>
              <a:ext uri="{FF2B5EF4-FFF2-40B4-BE49-F238E27FC236}">
                <a16:creationId xmlns:a16="http://schemas.microsoft.com/office/drawing/2014/main" id="{F3AEBBE1-51E6-DF45-833B-6329453968CF}"/>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l="-2740" t="-3303" r="2740" b="50590"/>
          <a:stretch/>
        </p:blipFill>
        <p:spPr>
          <a:xfrm>
            <a:off x="-133320" y="27439"/>
            <a:ext cx="4129914" cy="6857999"/>
          </a:xfrm>
          <a:prstGeom prst="rect">
            <a:avLst/>
          </a:prstGeom>
        </p:spPr>
      </p:pic>
      <p:sp>
        <p:nvSpPr>
          <p:cNvPr id="7" name="TextBox 6">
            <a:extLst>
              <a:ext uri="{FF2B5EF4-FFF2-40B4-BE49-F238E27FC236}">
                <a16:creationId xmlns:a16="http://schemas.microsoft.com/office/drawing/2014/main" id="{972EDA97-CD11-854A-B605-72FC3AC3FD6A}"/>
              </a:ext>
            </a:extLst>
          </p:cNvPr>
          <p:cNvSpPr txBox="1"/>
          <p:nvPr userDrawn="1">
            <p:extLst>
              <p:ext uri="{1162E1C5-73C7-4A58-AE30-91384D911F3F}">
                <p184:classification xmlns:p184="http://schemas.microsoft.com/office/powerpoint/2018/4/main" val="ftr"/>
              </p:ext>
            </p:extLst>
          </p:nvPr>
        </p:nvSpPr>
        <p:spPr>
          <a:xfrm>
            <a:off x="0" y="6736080"/>
            <a:ext cx="1052513" cy="121920"/>
          </a:xfrm>
          <a:prstGeom prst="rect">
            <a:avLst/>
          </a:prstGeom>
        </p:spPr>
        <p:txBody>
          <a:bodyPr horzOverflow="overflow" lIns="0" tIns="0" rIns="0" bIns="0">
            <a:spAutoFit/>
          </a:bodyPr>
          <a:lstStyle/>
          <a:p>
            <a:pPr algn="l"/>
            <a:r>
              <a:rPr lang="en-US" sz="800">
                <a:solidFill>
                  <a:srgbClr val="000000"/>
                </a:solidFill>
                <a:latin typeface="Calibri" panose="020F0502020204030204" pitchFamily="34" charset="0"/>
                <a:cs typeface="Calibri" panose="020F0502020204030204" pitchFamily="34" charset="0"/>
              </a:rPr>
              <a:t>Classified as Confidential</a:t>
            </a:r>
          </a:p>
        </p:txBody>
      </p:sp>
    </p:spTree>
    <p:extLst>
      <p:ext uri="{BB962C8B-B14F-4D97-AF65-F5344CB8AC3E}">
        <p14:creationId xmlns:p14="http://schemas.microsoft.com/office/powerpoint/2010/main" val="3935030988"/>
      </p:ext>
    </p:extLst>
  </p:cSld>
  <p:clrMap bg1="dk1" tx1="lt1" bg2="dk2" tx2="lt2" accent1="accent1" accent2="accent2" accent3="accent3" accent4="accent4" accent5="accent5" accent6="accent6" hlink="hlink" folHlink="folHlink"/>
  <p:sldLayoutIdLst>
    <p:sldLayoutId id="2147484998" r:id="rId1"/>
    <p:sldLayoutId id="2147484999" r:id="rId2"/>
    <p:sldLayoutId id="2147485000" r:id="rId3"/>
    <p:sldLayoutId id="2147485001" r:id="rId4"/>
    <p:sldLayoutId id="2147485002" r:id="rId5"/>
    <p:sldLayoutId id="2147485003" r:id="rId6"/>
    <p:sldLayoutId id="2147485004" r:id="rId7"/>
    <p:sldLayoutId id="2147485005" r:id="rId8"/>
    <p:sldLayoutId id="2147485006" r:id="rId9"/>
    <p:sldLayoutId id="2147485007" r:id="rId10"/>
    <p:sldLayoutId id="2147485008" r:id="rId11"/>
    <p:sldLayoutId id="2147485009" r:id="rId12"/>
    <p:sldLayoutId id="2147485010" r:id="rId13"/>
    <p:sldLayoutId id="2147485011" r:id="rId14"/>
    <p:sldLayoutId id="2147485012" r:id="rId15"/>
    <p:sldLayoutId id="2147485013" r:id="rId16"/>
    <p:sldLayoutId id="2147485014" r:id="rId17"/>
    <p:sldLayoutId id="2147485015" r:id="rId18"/>
    <p:sldLayoutId id="2147485016" r:id="rId19"/>
    <p:sldLayoutId id="2147485017" r:id="rId20"/>
    <p:sldLayoutId id="2147485018" r:id="rId21"/>
    <p:sldLayoutId id="2147485019" r:id="rId22"/>
    <p:sldLayoutId id="2147485020" r:id="rId23"/>
    <p:sldLayoutId id="2147485021" r:id="rId24"/>
    <p:sldLayoutId id="2147485022" r:id="rId25"/>
    <p:sldLayoutId id="2147485023" r:id="rId26"/>
    <p:sldLayoutId id="2147485024" r:id="rId27"/>
    <p:sldLayoutId id="2147485025" r:id="rId28"/>
    <p:sldLayoutId id="2147485026" r:id="rId29"/>
    <p:sldLayoutId id="2147485027" r:id="rId30"/>
    <p:sldLayoutId id="2147485028" r:id="rId31"/>
    <p:sldLayoutId id="2147485029" r:id="rId32"/>
    <p:sldLayoutId id="2147485030" r:id="rId33"/>
    <p:sldLayoutId id="2147485031"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626">
          <p15:clr>
            <a:srgbClr val="C35EA4"/>
          </p15:clr>
        </p15:guide>
        <p15:guide id="32" pos="2995">
          <p15:clr>
            <a:srgbClr val="5ACBF0"/>
          </p15:clr>
        </p15:guide>
        <p15:guide id="33" pos="2811">
          <p15:clr>
            <a:srgbClr val="A4A3A4"/>
          </p15:clr>
        </p15:guide>
        <p15:guide id="34" orient="horz" pos="374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print">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47642765"/>
      </p:ext>
    </p:extLst>
  </p:cSld>
  <p:clrMap bg1="lt1" tx1="dk1" bg2="lt2" tx2="dk2" accent1="accent1" accent2="accent2" accent3="accent3" accent4="accent4" accent5="accent5" accent6="accent6" hlink="hlink" folHlink="folHlink"/>
  <p:sldLayoutIdLst>
    <p:sldLayoutId id="2147485033" r:id="rId1"/>
    <p:sldLayoutId id="2147485034" r:id="rId2"/>
    <p:sldLayoutId id="2147485035" r:id="rId3"/>
    <p:sldLayoutId id="2147485036" r:id="rId4"/>
    <p:sldLayoutId id="2147485037" r:id="rId5"/>
    <p:sldLayoutId id="2147485038" r:id="rId6"/>
    <p:sldLayoutId id="2147485039" r:id="rId7"/>
    <p:sldLayoutId id="2147485040" r:id="rId8"/>
    <p:sldLayoutId id="2147485041" r:id="rId9"/>
    <p:sldLayoutId id="2147485042" r:id="rId10"/>
    <p:sldLayoutId id="2147485043" r:id="rId11"/>
    <p:sldLayoutId id="2147485044" r:id="rId12"/>
    <p:sldLayoutId id="2147485045" r:id="rId13"/>
    <p:sldLayoutId id="2147485046" r:id="rId14"/>
    <p:sldLayoutId id="2147485047" r:id="rId15"/>
    <p:sldLayoutId id="2147485048" r:id="rId16"/>
    <p:sldLayoutId id="2147485049" r:id="rId17"/>
    <p:sldLayoutId id="2147485050" r:id="rId18"/>
    <p:sldLayoutId id="2147485051" r:id="rId19"/>
    <p:sldLayoutId id="2147485052" r:id="rId20"/>
    <p:sldLayoutId id="2147485053" r:id="rId21"/>
    <p:sldLayoutId id="2147485054" r:id="rId22"/>
    <p:sldLayoutId id="2147485055" r:id="rId23"/>
    <p:sldLayoutId id="2147485056" r:id="rId24"/>
    <p:sldLayoutId id="2147485057" r:id="rId25"/>
    <p:sldLayoutId id="2147485058" r:id="rId26"/>
    <p:sldLayoutId id="2147485059" r:id="rId27"/>
    <p:sldLayoutId id="2147485060" r:id="rId28"/>
    <p:sldLayoutId id="2147485061" r:id="rId29"/>
    <p:sldLayoutId id="2147485062" r:id="rId30"/>
    <p:sldLayoutId id="2147485063" r:id="rId31"/>
    <p:sldLayoutId id="2147485064" r:id="rId32"/>
    <p:sldLayoutId id="2147485065" r:id="rId33"/>
    <p:sldLayoutId id="2147485066" r:id="rId34"/>
    <p:sldLayoutId id="2147485067" r:id="rId35"/>
    <p:sldLayoutId id="2147485068" r:id="rId36"/>
    <p:sldLayoutId id="2147485069" r:id="rId37"/>
    <p:sldLayoutId id="2147485070" r:id="rId38"/>
    <p:sldLayoutId id="2147485071" r:id="rId39"/>
    <p:sldLayoutId id="2147485072" r:id="rId40"/>
    <p:sldLayoutId id="2147485073" r:id="rId41"/>
    <p:sldLayoutId id="2147485074" r:id="rId42"/>
    <p:sldLayoutId id="2147485075" r:id="rId43"/>
    <p:sldLayoutId id="2147485076" r:id="rId44"/>
    <p:sldLayoutId id="2147485077" r:id="rId45"/>
    <p:sldLayoutId id="2147485078" r:id="rId46"/>
    <p:sldLayoutId id="2147485079" r:id="rId47"/>
    <p:sldLayoutId id="2147485080" r:id="rId48"/>
    <p:sldLayoutId id="2147485081" r:id="rId49"/>
    <p:sldLayoutId id="2147485082" r:id="rId50"/>
    <p:sldLayoutId id="2147485083" r:id="rId51"/>
    <p:sldLayoutId id="2147485084" r:id="rId52"/>
    <p:sldLayoutId id="2147485085" r:id="rId53"/>
    <p:sldLayoutId id="2147485086" r:id="rId54"/>
    <p:sldLayoutId id="2147485087" r:id="rId55"/>
    <p:sldLayoutId id="2147485088" r:id="rId56"/>
    <p:sldLayoutId id="2147485089" r:id="rId57"/>
    <p:sldLayoutId id="2147485090" r:id="rId58"/>
    <p:sldLayoutId id="2147485091" r:id="rId59"/>
    <p:sldLayoutId id="2147485092" r:id="rId60"/>
    <p:sldLayoutId id="2147485093" r:id="rId61"/>
    <p:sldLayoutId id="2147485094" r:id="rId62"/>
    <p:sldLayoutId id="2147485095" r:id="rId63"/>
    <p:sldLayoutId id="2147485096" r:id="rId64"/>
    <p:sldLayoutId id="2147485097" r:id="rId65"/>
    <p:sldLayoutId id="2147485098" r:id="rId66"/>
    <p:sldLayoutId id="2147485099" r:id="rId67"/>
    <p:sldLayoutId id="2147485100" r:id="rId68"/>
    <p:sldLayoutId id="2147485101" r:id="rId69"/>
    <p:sldLayoutId id="2147485102" r:id="rId70"/>
    <p:sldLayoutId id="2147485103" r:id="rId71"/>
    <p:sldLayoutId id="2147485104" r:id="rId72"/>
    <p:sldLayoutId id="2147485105" r:id="rId73"/>
    <p:sldLayoutId id="2147485106"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9.xml"/><Relationship Id="rId6" Type="http://schemas.microsoft.com/office/2007/relationships/hdphoto" Target="../media/hdphoto2.wdp"/><Relationship Id="rId5" Type="http://schemas.openxmlformats.org/officeDocument/2006/relationships/image" Target="../media/image47.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82.gif"/></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3.png"/><Relationship Id="rId5" Type="http://schemas.openxmlformats.org/officeDocument/2006/relationships/image" Target="../media/image79.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13.xml"/><Relationship Id="rId1" Type="http://schemas.openxmlformats.org/officeDocument/2006/relationships/slideLayout" Target="../slideLayouts/slideLayout77.xml"/><Relationship Id="rId5" Type="http://schemas.openxmlformats.org/officeDocument/2006/relationships/image" Target="../media/image87.emf"/><Relationship Id="rId4" Type="http://schemas.openxmlformats.org/officeDocument/2006/relationships/image" Target="../media/image86.emf"/></Relationships>
</file>

<file path=ppt/slides/_rels/slide1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88.png"/></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91.png"/><Relationship Id="rId4" Type="http://schemas.openxmlformats.org/officeDocument/2006/relationships/image" Target="../media/image90.png"/></Relationships>
</file>

<file path=ppt/slides/_rels/slide16.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6.xml"/><Relationship Id="rId1" Type="http://schemas.openxmlformats.org/officeDocument/2006/relationships/slideLayout" Target="../slideLayouts/slideLayout9.xml"/><Relationship Id="rId5" Type="http://schemas.openxmlformats.org/officeDocument/2006/relationships/image" Target="../media/image79.png"/><Relationship Id="rId4" Type="http://schemas.openxmlformats.org/officeDocument/2006/relationships/image" Target="../media/image94.gif"/></Relationships>
</file>

<file path=ppt/slides/_rels/slide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xml"/><Relationship Id="rId1" Type="http://schemas.openxmlformats.org/officeDocument/2006/relationships/slideLayout" Target="../slideLayouts/slideLayout76.xml"/><Relationship Id="rId5" Type="http://schemas.openxmlformats.org/officeDocument/2006/relationships/image" Target="../media/image97.png"/><Relationship Id="rId4" Type="http://schemas.openxmlformats.org/officeDocument/2006/relationships/image" Target="../media/image9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7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8.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20.xml"/><Relationship Id="rId4" Type="http://schemas.openxmlformats.org/officeDocument/2006/relationships/hyperlink" Target="https://www.forbes.com/sites/moorinsights/2019/11/11/microsoft-goes-all-in-on-hybrid-cloud-and-edge-at-ignite-2019/#6f25287960d2"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sv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7.xml"/><Relationship Id="rId16" Type="http://schemas.openxmlformats.org/officeDocument/2006/relationships/image" Target="../media/image74.svg"/><Relationship Id="rId20" Type="http://schemas.openxmlformats.org/officeDocument/2006/relationships/image" Target="../media/image78.svg"/><Relationship Id="rId1" Type="http://schemas.openxmlformats.org/officeDocument/2006/relationships/slideLayout" Target="../slideLayouts/slideLayout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80.gif"/></Relationships>
</file>

<file path=ppt/slides/_rels/slide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8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395F9B8-35A5-3C4E-9C0A-1729B5F773F3}"/>
              </a:ext>
            </a:extLst>
          </p:cNvPr>
          <p:cNvSpPr>
            <a:spLocks noGrp="1"/>
          </p:cNvSpPr>
          <p:nvPr>
            <p:ph type="title"/>
          </p:nvPr>
        </p:nvSpPr>
        <p:spPr>
          <a:xfrm>
            <a:off x="584199" y="2979778"/>
            <a:ext cx="9606175" cy="553998"/>
          </a:xfrm>
          <a:noFill/>
        </p:spPr>
        <p:txBody>
          <a:bodyPr/>
          <a:lstStyle/>
          <a:p>
            <a:r>
              <a:rPr lang="en-US" dirty="0"/>
              <a:t>Introduction to the Power Platform</a:t>
            </a:r>
          </a:p>
        </p:txBody>
      </p:sp>
      <p:sp>
        <p:nvSpPr>
          <p:cNvPr id="5" name="Text Placeholder 4">
            <a:extLst>
              <a:ext uri="{FF2B5EF4-FFF2-40B4-BE49-F238E27FC236}">
                <a16:creationId xmlns:a16="http://schemas.microsoft.com/office/drawing/2014/main" id="{2071196D-A6B1-9043-9B0B-D3E3511F8911}"/>
              </a:ext>
            </a:extLst>
          </p:cNvPr>
          <p:cNvSpPr>
            <a:spLocks noGrp="1"/>
          </p:cNvSpPr>
          <p:nvPr>
            <p:ph type="body" sz="quarter" idx="12"/>
          </p:nvPr>
        </p:nvSpPr>
        <p:spPr>
          <a:xfrm>
            <a:off x="584200" y="3962400"/>
            <a:ext cx="9144000" cy="677108"/>
          </a:xfrm>
        </p:spPr>
        <p:txBody>
          <a:bodyPr/>
          <a:lstStyle/>
          <a:p>
            <a:r>
              <a:rPr lang="en-US" dirty="0"/>
              <a:t>Gomolemo Mohapi</a:t>
            </a:r>
            <a:br>
              <a:rPr lang="en-US" dirty="0"/>
            </a:br>
            <a:r>
              <a:rPr lang="en-US" dirty="0"/>
              <a:t>Cloud Advocate, Microsoft</a:t>
            </a:r>
          </a:p>
        </p:txBody>
      </p:sp>
      <p:grpSp>
        <p:nvGrpSpPr>
          <p:cNvPr id="11" name="Group 10" descr="LinkedIn: www.linkedin.com/in/charleslamanna&#10;Twitter: @clamanna">
            <a:extLst>
              <a:ext uri="{FF2B5EF4-FFF2-40B4-BE49-F238E27FC236}">
                <a16:creationId xmlns:a16="http://schemas.microsoft.com/office/drawing/2014/main" id="{6A0C67A2-EA40-C841-A713-05D6DF58FDEA}"/>
              </a:ext>
            </a:extLst>
          </p:cNvPr>
          <p:cNvGrpSpPr/>
          <p:nvPr/>
        </p:nvGrpSpPr>
        <p:grpSpPr bwMode="invGray">
          <a:xfrm>
            <a:off x="463316" y="4847498"/>
            <a:ext cx="4212788" cy="823634"/>
            <a:chOff x="4596404" y="4670691"/>
            <a:chExt cx="4212788" cy="823634"/>
          </a:xfrm>
        </p:grpSpPr>
        <p:pic>
          <p:nvPicPr>
            <p:cNvPr id="9" name="Picture 8" descr="LinkedIn logo">
              <a:extLst>
                <a:ext uri="{FF2B5EF4-FFF2-40B4-BE49-F238E27FC236}">
                  <a16:creationId xmlns:a16="http://schemas.microsoft.com/office/drawing/2014/main" id="{5D433CFF-AFD6-7649-ADD8-58201E4DAE83}"/>
                </a:ext>
              </a:extLst>
            </p:cNvPr>
            <p:cNvPicPr>
              <a:picLocks noChangeAspect="1"/>
            </p:cNvPicPr>
            <p:nvPr/>
          </p:nvPicPr>
          <p:blipFill>
            <a:blip r:embed="rId3">
              <a:biLevel thresh="25000"/>
              <a:extLst>
                <a:ext uri="{BEBA8EAE-BF5A-486C-A8C5-ECC9F3942E4B}">
                  <a14:imgProps xmlns:a14="http://schemas.microsoft.com/office/drawing/2010/main">
                    <a14:imgLayer r:embed="rId4">
                      <a14:imgEffect>
                        <a14:colorTemperature colorTemp="2617"/>
                      </a14:imgEffect>
                      <a14:imgEffect>
                        <a14:saturation sat="29000"/>
                      </a14:imgEffect>
                      <a14:imgEffect>
                        <a14:brightnessContrast bright="-40000" contrast="-40000"/>
                      </a14:imgEffect>
                    </a14:imgLayer>
                  </a14:imgProps>
                </a:ext>
              </a:extLst>
            </a:blip>
            <a:stretch>
              <a:fillRect/>
            </a:stretch>
          </p:blipFill>
          <p:spPr bwMode="invGray">
            <a:xfrm>
              <a:off x="4596404" y="4670691"/>
              <a:ext cx="619442" cy="619442"/>
            </a:xfrm>
            <a:prstGeom prst="rect">
              <a:avLst/>
            </a:prstGeom>
          </p:spPr>
        </p:pic>
        <p:sp>
          <p:nvSpPr>
            <p:cNvPr id="10" name="Rectangle 9">
              <a:extLst>
                <a:ext uri="{FF2B5EF4-FFF2-40B4-BE49-F238E27FC236}">
                  <a16:creationId xmlns:a16="http://schemas.microsoft.com/office/drawing/2014/main" id="{E3EE9420-BC4B-EC46-9F58-DE47F609E99D}"/>
                </a:ext>
              </a:extLst>
            </p:cNvPr>
            <p:cNvSpPr/>
            <p:nvPr/>
          </p:nvSpPr>
          <p:spPr bwMode="invGray">
            <a:xfrm>
              <a:off x="5057909" y="4829732"/>
              <a:ext cx="3751283" cy="341632"/>
            </a:xfrm>
            <a:prstGeom prst="rect">
              <a:avLst/>
            </a:prstGeom>
          </p:spPr>
          <p:txBody>
            <a:bodyPr wrap="none">
              <a:spAutoFit/>
            </a:bodyPr>
            <a:lstStyle/>
            <a:p>
              <a:pPr marL="0" marR="0" lvl="0" indent="0" algn="l" defTabSz="914400" rtl="0" eaLnBrk="1" fontAlgn="auto" latinLnBrk="0" hangingPunct="1">
                <a:lnSpc>
                  <a:spcPct val="90000"/>
                </a:lnSpc>
                <a:spcBef>
                  <a:spcPct val="20000"/>
                </a:spcBef>
                <a:spcAft>
                  <a:spcPts val="0"/>
                </a:spcAft>
                <a:buClrTx/>
                <a:buSzPct val="90000"/>
                <a:buFontTx/>
                <a:buNone/>
                <a:tabLst/>
                <a:defRPr/>
              </a:pPr>
              <a:r>
                <a:rPr kumimoji="0" lang="en-US" sz="18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www.linkedin.com/in/gomomohapi</a:t>
              </a:r>
            </a:p>
          </p:txBody>
        </p:sp>
        <p:pic>
          <p:nvPicPr>
            <p:cNvPr id="8" name="Picture 7" descr="Twitter logo">
              <a:extLst>
                <a:ext uri="{FF2B5EF4-FFF2-40B4-BE49-F238E27FC236}">
                  <a16:creationId xmlns:a16="http://schemas.microsoft.com/office/drawing/2014/main" id="{AF8444AF-CAC3-A94D-832A-E7613B79A5B8}"/>
                </a:ext>
              </a:extLst>
            </p:cNvPr>
            <p:cNvPicPr>
              <a:picLocks noChangeAspect="1"/>
            </p:cNvPicPr>
            <p:nvPr/>
          </p:nvPicPr>
          <p:blipFill>
            <a:blip r:embed="rId5">
              <a:biLevel thresh="25000"/>
              <a:extLst>
                <a:ext uri="{BEBA8EAE-BF5A-486C-A8C5-ECC9F3942E4B}">
                  <a14:imgProps xmlns:a14="http://schemas.microsoft.com/office/drawing/2010/main">
                    <a14:imgLayer r:embed="rId6">
                      <a14:imgEffect>
                        <a14:saturation sat="0"/>
                      </a14:imgEffect>
                      <a14:imgEffect>
                        <a14:brightnessContrast bright="-20000" contrast="-40000"/>
                      </a14:imgEffect>
                    </a14:imgLayer>
                  </a14:imgProps>
                </a:ext>
              </a:extLst>
            </a:blip>
            <a:stretch>
              <a:fillRect/>
            </a:stretch>
          </p:blipFill>
          <p:spPr bwMode="invGray">
            <a:xfrm>
              <a:off x="4722857" y="5259867"/>
              <a:ext cx="330169" cy="227825"/>
            </a:xfrm>
            <a:prstGeom prst="rect">
              <a:avLst/>
            </a:prstGeom>
          </p:spPr>
        </p:pic>
        <p:sp>
          <p:nvSpPr>
            <p:cNvPr id="7" name="Text Placeholder 4">
              <a:extLst>
                <a:ext uri="{FF2B5EF4-FFF2-40B4-BE49-F238E27FC236}">
                  <a16:creationId xmlns:a16="http://schemas.microsoft.com/office/drawing/2014/main" id="{F19E21F4-78DA-2244-8008-FAE5A71E9635}"/>
                </a:ext>
              </a:extLst>
            </p:cNvPr>
            <p:cNvSpPr txBox="1">
              <a:spLocks/>
            </p:cNvSpPr>
            <p:nvPr/>
          </p:nvSpPr>
          <p:spPr bwMode="invGray">
            <a:xfrm>
              <a:off x="5057909" y="5173687"/>
              <a:ext cx="2065109" cy="320638"/>
            </a:xfrm>
            <a:prstGeom prst="rect">
              <a:avLst/>
            </a:prstGeom>
          </p:spPr>
          <p:txBody>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gradFill>
                    <a:gsLst>
                      <a:gs pos="91000">
                        <a:srgbClr val="FFFFFF"/>
                      </a:gs>
                      <a:gs pos="0">
                        <a:srgbClr val="FFFFFF"/>
                      </a:gs>
                    </a:gsLst>
                    <a:lin ang="5400000" scaled="0"/>
                  </a:gradFill>
                  <a:effectLst/>
                  <a:uLnTx/>
                  <a:uFillTx/>
                  <a:latin typeface="Segoe UI" panose="020B0502040204020203" pitchFamily="34" charset="0"/>
                  <a:ea typeface="+mn-ea"/>
                  <a:cs typeface="Segoe UI" panose="020B0502040204020203" pitchFamily="34" charset="0"/>
                </a:rPr>
                <a:t>@GomoMohapi</a:t>
              </a:r>
            </a:p>
          </p:txBody>
        </p:sp>
      </p:grpSp>
    </p:spTree>
    <p:extLst>
      <p:ext uri="{BB962C8B-B14F-4D97-AF65-F5344CB8AC3E}">
        <p14:creationId xmlns:p14="http://schemas.microsoft.com/office/powerpoint/2010/main" val="330080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41190-FCBF-443A-A83F-C92EE5413DD9}"/>
              </a:ext>
            </a:extLst>
          </p:cNvPr>
          <p:cNvSpPr>
            <a:spLocks noGrp="1"/>
          </p:cNvSpPr>
          <p:nvPr>
            <p:ph type="title"/>
          </p:nvPr>
        </p:nvSpPr>
        <p:spPr>
          <a:xfrm>
            <a:off x="588263" y="457200"/>
            <a:ext cx="11018520" cy="923330"/>
          </a:xfrm>
        </p:spPr>
        <p:txBody>
          <a:bodyPr/>
          <a:lstStyle/>
          <a:p>
            <a:r>
              <a:rPr lang="en-US"/>
              <a:t>Power BI </a:t>
            </a:r>
            <a:br>
              <a:rPr lang="en-US"/>
            </a:br>
            <a:r>
              <a:rPr lang="en-US" sz="2400">
                <a:latin typeface="+mn-lt"/>
              </a:rPr>
              <a:t>AI infused experiences with the familiarity of Office</a:t>
            </a:r>
          </a:p>
        </p:txBody>
      </p:sp>
      <p:sp>
        <p:nvSpPr>
          <p:cNvPr id="4" name="Arrow: Bent 3">
            <a:extLst>
              <a:ext uri="{FF2B5EF4-FFF2-40B4-BE49-F238E27FC236}">
                <a16:creationId xmlns:a16="http://schemas.microsoft.com/office/drawing/2014/main" id="{CE60149B-E8C6-485C-A478-53903ED1B595}"/>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9372145E-DAD2-43B4-9022-F04314640856}"/>
              </a:ext>
            </a:extLst>
          </p:cNvPr>
          <p:cNvSpPr txBox="1">
            <a:spLocks/>
          </p:cNvSpPr>
          <p:nvPr/>
        </p:nvSpPr>
        <p:spPr>
          <a:xfrm>
            <a:off x="584200" y="1537599"/>
            <a:ext cx="5511800" cy="3170099"/>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SzPct val="100000"/>
              <a:buFont typeface="Wingdings" panose="05000000000000000000" pitchFamily="2" charset="2"/>
              <a:buBlip>
                <a:blip r:embed="rId3"/>
              </a:buBlip>
            </a:pPr>
            <a:r>
              <a:rPr lang="en-US" dirty="0">
                <a:solidFill>
                  <a:schemeClr val="tx1"/>
                </a:solidFill>
              </a:rPr>
              <a:t>Enable everyone to create real time dashboards &amp; interactive reports using</a:t>
            </a:r>
            <a:br>
              <a:rPr lang="en-US" dirty="0">
                <a:solidFill>
                  <a:schemeClr val="tx1"/>
                </a:solidFill>
              </a:rPr>
            </a:br>
            <a:r>
              <a:rPr lang="en-US" dirty="0">
                <a:solidFill>
                  <a:schemeClr val="tx1"/>
                </a:solidFill>
              </a:rPr>
              <a:t>low-code tools and pre-built formats. </a:t>
            </a:r>
          </a:p>
          <a:p>
            <a:pPr marL="342900" indent="-342900">
              <a:buSzPct val="100000"/>
              <a:buFont typeface="Wingdings" panose="05000000000000000000" pitchFamily="2" charset="2"/>
              <a:buBlip>
                <a:blip r:embed="rId3"/>
              </a:buBlip>
            </a:pPr>
            <a:r>
              <a:rPr lang="en-US" dirty="0">
                <a:solidFill>
                  <a:schemeClr val="tx1"/>
                </a:solidFill>
              </a:rPr>
              <a:t>Empower end-users to explore and personalize visuals based on their</a:t>
            </a:r>
            <a:br>
              <a:rPr lang="en-US" dirty="0">
                <a:solidFill>
                  <a:schemeClr val="tx1"/>
                </a:solidFill>
              </a:rPr>
            </a:br>
            <a:r>
              <a:rPr lang="en-US" dirty="0">
                <a:solidFill>
                  <a:schemeClr val="tx1"/>
                </a:solidFill>
              </a:rPr>
              <a:t>unique needs.</a:t>
            </a:r>
          </a:p>
          <a:p>
            <a:pPr marL="342900" indent="-342900">
              <a:buSzPct val="100000"/>
              <a:buFont typeface="Wingdings" panose="05000000000000000000" pitchFamily="2" charset="2"/>
              <a:buBlip>
                <a:blip r:embed="rId3"/>
              </a:buBlip>
            </a:pPr>
            <a:r>
              <a:rPr lang="en-US" dirty="0">
                <a:solidFill>
                  <a:schemeClr val="tx1"/>
                </a:solidFill>
              </a:rPr>
              <a:t>Add dynamic, interactive narratives to reports with the flexibility to edit language and format.</a:t>
            </a:r>
          </a:p>
        </p:txBody>
      </p:sp>
      <p:pic>
        <p:nvPicPr>
          <p:cNvPr id="3" name="Picture 2" descr="Power BI animated GIF.">
            <a:extLst>
              <a:ext uri="{FF2B5EF4-FFF2-40B4-BE49-F238E27FC236}">
                <a16:creationId xmlns:a16="http://schemas.microsoft.com/office/drawing/2014/main" id="{FDB580D9-2CBF-4F28-8228-3E23298BCD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2563" y="1537599"/>
            <a:ext cx="7474744" cy="4191304"/>
          </a:xfrm>
          <a:prstGeom prst="rect">
            <a:avLst/>
          </a:prstGeom>
        </p:spPr>
      </p:pic>
    </p:spTree>
    <p:extLst>
      <p:ext uri="{BB962C8B-B14F-4D97-AF65-F5344CB8AC3E}">
        <p14:creationId xmlns:p14="http://schemas.microsoft.com/office/powerpoint/2010/main" val="183247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8263" y="457200"/>
            <a:ext cx="11018520" cy="1477328"/>
          </a:xfrm>
        </p:spPr>
        <p:txBody>
          <a:bodyPr/>
          <a:lstStyle/>
          <a:p>
            <a:r>
              <a:rPr lang="en-US" dirty="0"/>
              <a:t>Power Virtual Agents </a:t>
            </a:r>
            <a:br>
              <a:rPr lang="en-US" dirty="0"/>
            </a:br>
            <a:r>
              <a:rPr lang="en-US" sz="2400" dirty="0">
                <a:latin typeface="+mn-lt"/>
              </a:rPr>
              <a:t>Automate business processes across Power Platform </a:t>
            </a:r>
            <a:br>
              <a:rPr lang="en-US" dirty="0"/>
            </a:br>
            <a:endParaRPr lang="en-US" dirty="0"/>
          </a:p>
        </p:txBody>
      </p:sp>
      <p:sp>
        <p:nvSpPr>
          <p:cNvPr id="2" name="Arrow: Bent 1">
            <a:extLst>
              <a:ext uri="{FF2B5EF4-FFF2-40B4-BE49-F238E27FC236}">
                <a16:creationId xmlns:a16="http://schemas.microsoft.com/office/drawing/2014/main" id="{64E70DF1-0AC9-4789-8BBB-6D484BF3E131}"/>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7" name="Text Placeholder 4">
            <a:extLst>
              <a:ext uri="{FF2B5EF4-FFF2-40B4-BE49-F238E27FC236}">
                <a16:creationId xmlns:a16="http://schemas.microsoft.com/office/drawing/2014/main" id="{ABA73B7A-AC12-47C0-9966-E6947E909CFE}"/>
              </a:ext>
            </a:extLst>
          </p:cNvPr>
          <p:cNvSpPr txBox="1">
            <a:spLocks/>
          </p:cNvSpPr>
          <p:nvPr/>
        </p:nvSpPr>
        <p:spPr>
          <a:xfrm>
            <a:off x="584200" y="1537599"/>
            <a:ext cx="5446199" cy="5016758"/>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600"/>
              </a:spcBef>
              <a:buSzPct val="100000"/>
              <a:buFont typeface="Wingdings" panose="05000000000000000000" pitchFamily="2" charset="2"/>
              <a:buBlip>
                <a:blip r:embed="rId5"/>
              </a:buBlip>
            </a:pPr>
            <a:r>
              <a:rPr lang="en-US" dirty="0">
                <a:solidFill>
                  <a:schemeClr val="tx1"/>
                </a:solidFill>
              </a:rPr>
              <a:t>Create and manage powerful chatbots – without the need for code or AI expertise – with an easy-to-use graphical interface.</a:t>
            </a:r>
          </a:p>
          <a:p>
            <a:pPr marL="342900" indent="-342900">
              <a:spcBef>
                <a:spcPts val="600"/>
              </a:spcBef>
              <a:buSzPct val="100000"/>
              <a:buFont typeface="Wingdings" panose="05000000000000000000" pitchFamily="2" charset="2"/>
              <a:buBlip>
                <a:blip r:embed="rId5"/>
              </a:buBlip>
            </a:pPr>
            <a:r>
              <a:rPr lang="en-US" dirty="0">
                <a:solidFill>
                  <a:schemeClr val="tx1"/>
                </a:solidFill>
              </a:rPr>
              <a:t>Easily integrate your chatbots with the products and services you use every day. </a:t>
            </a:r>
          </a:p>
          <a:p>
            <a:pPr marL="342900" indent="-342900">
              <a:spcBef>
                <a:spcPts val="600"/>
              </a:spcBef>
              <a:buSzPct val="100000"/>
              <a:buFont typeface="Wingdings" panose="05000000000000000000" pitchFamily="2" charset="2"/>
              <a:buBlip>
                <a:blip r:embed="rId5"/>
              </a:buBlip>
            </a:pPr>
            <a:r>
              <a:rPr lang="en-US" dirty="0">
                <a:solidFill>
                  <a:schemeClr val="tx1"/>
                </a:solidFill>
              </a:rPr>
              <a:t>Look up records, personalize conversations, hand off conversations to live agents, and</a:t>
            </a:r>
            <a:br>
              <a:rPr lang="en-US" dirty="0">
                <a:solidFill>
                  <a:schemeClr val="tx1"/>
                </a:solidFill>
              </a:rPr>
            </a:br>
            <a:r>
              <a:rPr lang="en-US" dirty="0">
                <a:solidFill>
                  <a:schemeClr val="tx1"/>
                </a:solidFill>
              </a:rPr>
              <a:t>call APIs. </a:t>
            </a:r>
          </a:p>
          <a:p>
            <a:pPr marL="342900" indent="-342900">
              <a:spcBef>
                <a:spcPts val="600"/>
              </a:spcBef>
              <a:buSzPct val="100000"/>
              <a:buFont typeface="Wingdings" panose="05000000000000000000" pitchFamily="2" charset="2"/>
              <a:buBlip>
                <a:blip r:embed="rId5"/>
              </a:buBlip>
            </a:pPr>
            <a:r>
              <a:rPr lang="en-US" dirty="0">
                <a:solidFill>
                  <a:schemeClr val="tx1"/>
                </a:solidFill>
              </a:rPr>
              <a:t>Choose from hundreds of prebuilt connectors, build custom workflows using Power Automate, or create complex scenarios with Microsoft Bot Framework.</a:t>
            </a:r>
          </a:p>
          <a:p>
            <a:pPr marL="342900" indent="-342900">
              <a:spcBef>
                <a:spcPts val="600"/>
              </a:spcBef>
              <a:buSzPct val="100000"/>
              <a:buFont typeface="Wingdings" panose="05000000000000000000" pitchFamily="2" charset="2"/>
              <a:buBlip>
                <a:blip r:embed="rId5"/>
              </a:buBlip>
            </a:pPr>
            <a:r>
              <a:rPr lang="en-US" dirty="0">
                <a:solidFill>
                  <a:schemeClr val="tx1"/>
                </a:solidFill>
              </a:rPr>
              <a:t>Monitor and improve your chatbot’s performance using AI and data-driven insights.</a:t>
            </a:r>
          </a:p>
        </p:txBody>
      </p:sp>
      <p:pic>
        <p:nvPicPr>
          <p:cNvPr id="8" name="Authoring_Animation_Scenario1And2_1440" descr="Power Virtual Agents video clip.">
            <a:hlinkClick r:id="" action="ppaction://media"/>
            <a:extLst>
              <a:ext uri="{FF2B5EF4-FFF2-40B4-BE49-F238E27FC236}">
                <a16:creationId xmlns:a16="http://schemas.microsoft.com/office/drawing/2014/main" id="{AFE093B6-A114-41B9-8BB2-8560EAB0FBC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030399" y="1436689"/>
            <a:ext cx="7684281" cy="4297398"/>
          </a:xfrm>
          <a:prstGeom prst="rect">
            <a:avLst/>
          </a:prstGeom>
        </p:spPr>
      </p:pic>
    </p:spTree>
    <p:extLst>
      <p:ext uri="{BB962C8B-B14F-4D97-AF65-F5344CB8AC3E}">
        <p14:creationId xmlns:p14="http://schemas.microsoft.com/office/powerpoint/2010/main" val="2152657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60D56B0-FC83-4F6D-8B6B-BBE3FBC5AF14}"/>
              </a:ext>
              <a:ext uri="{C183D7F6-B498-43B3-948B-1728B52AA6E4}">
                <adec:decorative xmlns:adec="http://schemas.microsoft.com/office/drawing/2017/decorative" val="1"/>
              </a:ext>
            </a:extLst>
          </p:cNvPr>
          <p:cNvSpPr/>
          <p:nvPr/>
        </p:nvSpPr>
        <p:spPr bwMode="auto">
          <a:xfrm>
            <a:off x="6096000"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3429785D-B352-447D-950C-F9973376ACAF}"/>
              </a:ext>
            </a:extLst>
          </p:cNvPr>
          <p:cNvPicPr>
            <a:picLocks noChangeAspect="1"/>
          </p:cNvPicPr>
          <p:nvPr/>
        </p:nvPicPr>
        <p:blipFill rotWithShape="1">
          <a:blip r:embed="rId3"/>
          <a:srcRect b="46678"/>
          <a:stretch/>
        </p:blipFill>
        <p:spPr>
          <a:xfrm>
            <a:off x="6282367" y="1635081"/>
            <a:ext cx="6871436" cy="4206239"/>
          </a:xfrm>
          <a:prstGeom prst="rect">
            <a:avLst/>
          </a:prstGeom>
          <a:solidFill>
            <a:schemeClr val="bg1"/>
          </a:solidFill>
        </p:spPr>
      </p:pic>
      <p:sp>
        <p:nvSpPr>
          <p:cNvPr id="7" name="Title 3">
            <a:extLst>
              <a:ext uri="{FF2B5EF4-FFF2-40B4-BE49-F238E27FC236}">
                <a16:creationId xmlns:a16="http://schemas.microsoft.com/office/drawing/2014/main" id="{2035A8CD-126F-4417-A2EF-DD4AB36AD4B2}"/>
              </a:ext>
            </a:extLst>
          </p:cNvPr>
          <p:cNvSpPr txBox="1">
            <a:spLocks/>
          </p:cNvSpPr>
          <p:nvPr/>
        </p:nvSpPr>
        <p:spPr>
          <a:xfrm>
            <a:off x="588263" y="457200"/>
            <a:ext cx="11018520"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r>
              <a:rPr lang="en-US" dirty="0"/>
              <a:t>Pre-built connectors</a:t>
            </a:r>
            <a:br>
              <a:rPr lang="en-US" dirty="0"/>
            </a:br>
            <a:r>
              <a:rPr lang="en-US" sz="2400" dirty="0">
                <a:latin typeface="+mn-lt"/>
              </a:rPr>
              <a:t>Connect to Microsoft and third-party data sources with ease</a:t>
            </a:r>
            <a:br>
              <a:rPr lang="en-US" dirty="0"/>
            </a:br>
            <a:endParaRPr lang="en-US" dirty="0"/>
          </a:p>
        </p:txBody>
      </p:sp>
      <p:sp>
        <p:nvSpPr>
          <p:cNvPr id="8" name="Arrow: Bent 7">
            <a:extLst>
              <a:ext uri="{FF2B5EF4-FFF2-40B4-BE49-F238E27FC236}">
                <a16:creationId xmlns:a16="http://schemas.microsoft.com/office/drawing/2014/main" id="{48BBF3E4-2143-4941-A05F-D76DC0D7073A}"/>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477D0011-130D-4F6F-89CE-DAA4CC717F4C}"/>
              </a:ext>
            </a:extLst>
          </p:cNvPr>
          <p:cNvSpPr txBox="1">
            <a:spLocks/>
          </p:cNvSpPr>
          <p:nvPr/>
        </p:nvSpPr>
        <p:spPr>
          <a:xfrm>
            <a:off x="584200" y="1537599"/>
            <a:ext cx="4958310" cy="4785926"/>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600"/>
              </a:spcBef>
              <a:buSzPct val="100000"/>
              <a:buBlip>
                <a:blip r:embed="rId4"/>
              </a:buBlip>
            </a:pPr>
            <a:r>
              <a:rPr lang="en-US" dirty="0">
                <a:solidFill>
                  <a:schemeClr val="tx1"/>
                </a:solidFill>
              </a:rPr>
              <a:t>Built-in connectivity to 350+ cloud services, content services, databases, APIs, etc.</a:t>
            </a:r>
          </a:p>
          <a:p>
            <a:pPr marL="342900" indent="-342900">
              <a:spcBef>
                <a:spcPts val="600"/>
              </a:spcBef>
              <a:buSzPct val="100000"/>
              <a:buBlip>
                <a:blip r:embed="rId4"/>
              </a:buBlip>
            </a:pPr>
            <a:r>
              <a:rPr lang="en-US" dirty="0">
                <a:solidFill>
                  <a:schemeClr val="tx1"/>
                </a:solidFill>
              </a:rPr>
              <a:t>Seamless hybrid connectivity to on-premises systems via the on-premises data gateway.</a:t>
            </a:r>
          </a:p>
          <a:p>
            <a:pPr marL="342900" indent="-342900">
              <a:spcBef>
                <a:spcPts val="600"/>
              </a:spcBef>
              <a:buSzPct val="100000"/>
              <a:buBlip>
                <a:blip r:embed="rId4"/>
              </a:buBlip>
            </a:pPr>
            <a:r>
              <a:rPr lang="en-US" dirty="0">
                <a:solidFill>
                  <a:schemeClr val="tx1"/>
                </a:solidFill>
              </a:rPr>
              <a:t>Develop and register custom connectors as a building block for citizen developers. </a:t>
            </a:r>
          </a:p>
          <a:p>
            <a:pPr marL="342900" indent="-342900">
              <a:spcBef>
                <a:spcPts val="600"/>
              </a:spcBef>
              <a:buSzPct val="100000"/>
              <a:buBlip>
                <a:blip r:embed="rId4"/>
              </a:buBlip>
            </a:pPr>
            <a:r>
              <a:rPr lang="en-US" dirty="0">
                <a:solidFill>
                  <a:schemeClr val="tx1"/>
                </a:solidFill>
              </a:rPr>
              <a:t>Connect data silos by using multiple data sources in a single application.</a:t>
            </a:r>
          </a:p>
          <a:p>
            <a:pPr marL="342900" indent="-342900">
              <a:spcBef>
                <a:spcPts val="600"/>
              </a:spcBef>
              <a:buSzPct val="100000"/>
              <a:buBlip>
                <a:blip r:embed="rId4"/>
              </a:buBlip>
            </a:pPr>
            <a:r>
              <a:rPr lang="en-US" dirty="0">
                <a:solidFill>
                  <a:schemeClr val="tx1"/>
                </a:solidFill>
              </a:rPr>
              <a:t>Connect data silos by using multiple data sources in a single application.</a:t>
            </a:r>
          </a:p>
          <a:p>
            <a:pPr>
              <a:spcBef>
                <a:spcPts val="600"/>
              </a:spcBef>
              <a:buSzPct val="100000"/>
            </a:pPr>
            <a:endParaRPr lang="en-US" dirty="0">
              <a:solidFill>
                <a:schemeClr val="tx1"/>
              </a:solidFill>
            </a:endParaRPr>
          </a:p>
        </p:txBody>
      </p:sp>
    </p:spTree>
    <p:extLst>
      <p:ext uri="{BB962C8B-B14F-4D97-AF65-F5344CB8AC3E}">
        <p14:creationId xmlns:p14="http://schemas.microsoft.com/office/powerpoint/2010/main" val="957473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Oval 44">
            <a:extLst>
              <a:ext uri="{FF2B5EF4-FFF2-40B4-BE49-F238E27FC236}">
                <a16:creationId xmlns:a16="http://schemas.microsoft.com/office/drawing/2014/main" id="{C3346DC7-75F3-4A56-A31C-EDB480C3B688}"/>
              </a:ext>
            </a:extLst>
          </p:cNvPr>
          <p:cNvSpPr/>
          <p:nvPr/>
        </p:nvSpPr>
        <p:spPr bwMode="auto">
          <a:xfrm>
            <a:off x="930023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sp>
        <p:nvSpPr>
          <p:cNvPr id="44" name="Oval 43">
            <a:extLst>
              <a:ext uri="{FF2B5EF4-FFF2-40B4-BE49-F238E27FC236}">
                <a16:creationId xmlns:a16="http://schemas.microsoft.com/office/drawing/2014/main" id="{A6468247-02CA-497C-98DA-9C23E7892105}"/>
              </a:ext>
            </a:extLst>
          </p:cNvPr>
          <p:cNvSpPr/>
          <p:nvPr/>
        </p:nvSpPr>
        <p:spPr bwMode="auto">
          <a:xfrm>
            <a:off x="5548284"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sp>
        <p:nvSpPr>
          <p:cNvPr id="8" name="Rectangle 7">
            <a:extLst>
              <a:ext uri="{FF2B5EF4-FFF2-40B4-BE49-F238E27FC236}">
                <a16:creationId xmlns:a16="http://schemas.microsoft.com/office/drawing/2014/main" id="{1DF792F1-B77E-2E40-9CE1-6DF57AB5E358}"/>
              </a:ext>
            </a:extLst>
          </p:cNvPr>
          <p:cNvSpPr/>
          <p:nvPr/>
        </p:nvSpPr>
        <p:spPr bwMode="auto">
          <a:xfrm>
            <a:off x="0" y="3690458"/>
            <a:ext cx="12192000" cy="316705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227209" indent="-113605" defTabSz="914049">
              <a:spcAft>
                <a:spcPts val="392"/>
              </a:spcAft>
              <a:buFont typeface="Arial" panose="020B0604020202020204" pitchFamily="34" charset="0"/>
              <a:buChar char="•"/>
              <a:tabLst>
                <a:tab pos="56024" algn="l"/>
              </a:tabLst>
              <a:defRPr/>
            </a:pPr>
            <a:endParaRPr lang="en-US">
              <a:solidFill>
                <a:srgbClr val="282828"/>
              </a:solidFill>
              <a:latin typeface="Segoe UI Light" panose="020B0502040204020203" pitchFamily="34" charset="0"/>
              <a:cs typeface="Segoe UI Light" panose="020B0502040204020203" pitchFamily="34" charset="0"/>
            </a:endParaRPr>
          </a:p>
        </p:txBody>
      </p:sp>
      <p:sp>
        <p:nvSpPr>
          <p:cNvPr id="4" name="Text Placeholder 3">
            <a:extLst>
              <a:ext uri="{FF2B5EF4-FFF2-40B4-BE49-F238E27FC236}">
                <a16:creationId xmlns:a16="http://schemas.microsoft.com/office/drawing/2014/main" id="{713EA6B9-BF59-D84A-A822-6FD25B998072}"/>
              </a:ext>
            </a:extLst>
          </p:cNvPr>
          <p:cNvSpPr>
            <a:spLocks noGrp="1"/>
          </p:cNvSpPr>
          <p:nvPr>
            <p:ph type="body" sz="quarter" idx="24"/>
          </p:nvPr>
        </p:nvSpPr>
        <p:spPr>
          <a:xfrm>
            <a:off x="763189" y="2548163"/>
            <a:ext cx="3075616" cy="816329"/>
          </a:xfrm>
        </p:spPr>
        <p:txBody>
          <a:bodyPr anchor="t"/>
          <a:lstStyle/>
          <a:p>
            <a:pPr defTabSz="932293" fontAlgn="base">
              <a:spcBef>
                <a:spcPts val="1176"/>
              </a:spcBef>
              <a:spcAft>
                <a:spcPts val="0"/>
              </a:spcAft>
              <a:buSzTx/>
              <a:defRPr/>
            </a:pPr>
            <a:r>
              <a:rPr lang="en-US" sz="1600" dirty="0">
                <a:solidFill>
                  <a:schemeClr val="tx1"/>
                </a:solidFill>
                <a:latin typeface="+mn-lt"/>
                <a:cs typeface="Segoe UI" panose="020B0502040204020203" pitchFamily="34" charset="0"/>
              </a:rPr>
              <a:t>Low-code AI solutions for </a:t>
            </a:r>
            <a:br>
              <a:rPr lang="en-US" sz="1600" dirty="0">
                <a:solidFill>
                  <a:schemeClr val="tx1"/>
                </a:solidFill>
                <a:latin typeface="+mn-lt"/>
                <a:cs typeface="Segoe UI" panose="020B0502040204020203" pitchFamily="34" charset="0"/>
              </a:rPr>
            </a:br>
            <a:r>
              <a:rPr lang="en-US" sz="1600" dirty="0">
                <a:solidFill>
                  <a:schemeClr val="tx1"/>
                </a:solidFill>
                <a:latin typeface="+mn-lt"/>
                <a:cs typeface="Segoe UI" panose="020B0502040204020203" pitchFamily="34" charset="0"/>
              </a:rPr>
              <a:t>Power Platform leveraging </a:t>
            </a:r>
            <a:br>
              <a:rPr lang="en-US" sz="1600" dirty="0">
                <a:solidFill>
                  <a:schemeClr val="tx1"/>
                </a:solidFill>
                <a:latin typeface="+mn-lt"/>
                <a:cs typeface="Segoe UI" panose="020B0502040204020203" pitchFamily="34" charset="0"/>
              </a:rPr>
            </a:br>
            <a:r>
              <a:rPr lang="en-US" sz="1600" dirty="0">
                <a:solidFill>
                  <a:schemeClr val="tx1"/>
                </a:solidFill>
                <a:latin typeface="+mn-lt"/>
                <a:cs typeface="Segoe UI" panose="020B0502040204020203" pitchFamily="34" charset="0"/>
              </a:rPr>
              <a:t>the power of Azure AI.</a:t>
            </a:r>
          </a:p>
        </p:txBody>
      </p:sp>
      <p:sp>
        <p:nvSpPr>
          <p:cNvPr id="20" name="Text Placeholder 3">
            <a:extLst>
              <a:ext uri="{FF2B5EF4-FFF2-40B4-BE49-F238E27FC236}">
                <a16:creationId xmlns:a16="http://schemas.microsoft.com/office/drawing/2014/main" id="{FFDF1BCF-BBE7-F442-94C2-158C6DB9357D}"/>
              </a:ext>
            </a:extLst>
          </p:cNvPr>
          <p:cNvSpPr txBox="1">
            <a:spLocks/>
          </p:cNvSpPr>
          <p:nvPr/>
        </p:nvSpPr>
        <p:spPr>
          <a:xfrm>
            <a:off x="4634549" y="2548163"/>
            <a:ext cx="3075616"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93" fontAlgn="base">
              <a:spcBef>
                <a:spcPts val="1176"/>
              </a:spcBef>
              <a:spcAft>
                <a:spcPts val="0"/>
              </a:spcAft>
              <a:buSzTx/>
              <a:defRPr/>
            </a:pPr>
            <a:r>
              <a:rPr lang="en-US" sz="1600" dirty="0">
                <a:solidFill>
                  <a:schemeClr val="tx1"/>
                </a:solidFill>
                <a:latin typeface="+mn-lt"/>
                <a:cs typeface="Segoe UI" panose="020B0502040204020203" pitchFamily="34" charset="0"/>
              </a:rPr>
              <a:t>Native integration with Common Data Service enables data from CDS, Azure Data Lakes.</a:t>
            </a:r>
          </a:p>
        </p:txBody>
      </p:sp>
      <p:sp>
        <p:nvSpPr>
          <p:cNvPr id="21" name="Text Placeholder 3">
            <a:extLst>
              <a:ext uri="{FF2B5EF4-FFF2-40B4-BE49-F238E27FC236}">
                <a16:creationId xmlns:a16="http://schemas.microsoft.com/office/drawing/2014/main" id="{EC193521-8464-DA46-85BF-DDCA9CC67AC5}"/>
              </a:ext>
            </a:extLst>
          </p:cNvPr>
          <p:cNvSpPr txBox="1">
            <a:spLocks/>
          </p:cNvSpPr>
          <p:nvPr/>
        </p:nvSpPr>
        <p:spPr>
          <a:xfrm>
            <a:off x="8505910" y="2548163"/>
            <a:ext cx="3329601" cy="1046805"/>
          </a:xfrm>
          <a:prstGeom prst="rect">
            <a:avLst/>
          </a:prstGeom>
        </p:spPr>
        <p:txBody>
          <a:bodyPr vert="horz" wrap="square" lIns="0" tIns="0" rIns="0" bIns="0" rtlCol="0" anchor="t">
            <a:noAutofit/>
          </a:bodyPr>
          <a:lstStyle>
            <a:lvl1pPr marL="0" marR="0" indent="0" algn="l" defTabSz="932742" rtl="0" eaLnBrk="1" fontAlgn="auto" latinLnBrk="0" hangingPunct="1">
              <a:lnSpc>
                <a:spcPct val="100000"/>
              </a:lnSpc>
              <a:spcBef>
                <a:spcPts val="0"/>
              </a:spcBef>
              <a:spcAft>
                <a:spcPts val="2600"/>
              </a:spcAft>
              <a:buClrTx/>
              <a:buSzPct val="90000"/>
              <a:buFont typeface="Wingdings" panose="05000000000000000000" pitchFamily="2" charset="2"/>
              <a:buNone/>
              <a:tabLst/>
              <a:defRPr sz="2000" b="0" i="0" kern="1200" spc="0" baseline="0">
                <a:solidFill>
                  <a:srgbClr val="000000"/>
                </a:solidFill>
                <a:latin typeface="Segoe UI Light" panose="020B0502040204020203" pitchFamily="34" charset="0"/>
                <a:ea typeface="+mn-ea"/>
                <a:cs typeface="Segoe UI Light" panose="020B0502040204020203" pitchFamily="34" charset="0"/>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293" fontAlgn="base">
              <a:spcBef>
                <a:spcPts val="1176"/>
              </a:spcBef>
              <a:spcAft>
                <a:spcPts val="0"/>
              </a:spcAft>
              <a:buSzTx/>
              <a:defRPr/>
            </a:pPr>
            <a:r>
              <a:rPr lang="en-US" sz="1600" dirty="0">
                <a:solidFill>
                  <a:schemeClr val="tx1"/>
                </a:solidFill>
                <a:latin typeface="+mn-lt"/>
                <a:cs typeface="Segoe UI" panose="020B0502040204020203" pitchFamily="34" charset="0"/>
              </a:rPr>
              <a:t>Leverage predictions directly from Common Data Service across your Power Platform solutions, Dynamics </a:t>
            </a:r>
            <a:br>
              <a:rPr lang="en-US" sz="1600" dirty="0">
                <a:solidFill>
                  <a:schemeClr val="tx1"/>
                </a:solidFill>
                <a:latin typeface="+mn-lt"/>
                <a:cs typeface="Segoe UI" panose="020B0502040204020203" pitchFamily="34" charset="0"/>
              </a:rPr>
            </a:br>
            <a:r>
              <a:rPr lang="en-US" sz="1600" dirty="0">
                <a:solidFill>
                  <a:schemeClr val="tx1"/>
                </a:solidFill>
                <a:latin typeface="+mn-lt"/>
                <a:cs typeface="Segoe UI" panose="020B0502040204020203" pitchFamily="34" charset="0"/>
              </a:rPr>
              <a:t>365, or Microsoft 365.</a:t>
            </a:r>
          </a:p>
          <a:p>
            <a:pPr defTabSz="932293" fontAlgn="base">
              <a:spcBef>
                <a:spcPts val="1176"/>
              </a:spcBef>
              <a:spcAft>
                <a:spcPts val="0"/>
              </a:spcAft>
              <a:buSzTx/>
              <a:defRPr/>
            </a:pPr>
            <a:endParaRPr lang="en-US" sz="1600" dirty="0">
              <a:solidFill>
                <a:srgbClr val="282828"/>
              </a:solidFill>
              <a:latin typeface="+mn-lt"/>
            </a:endParaRPr>
          </a:p>
        </p:txBody>
      </p:sp>
      <p:sp>
        <p:nvSpPr>
          <p:cNvPr id="22" name="ChatBot_F08B" title="Icon of a robotic chat bubble with a smiley face">
            <a:extLst>
              <a:ext uri="{FF2B5EF4-FFF2-40B4-BE49-F238E27FC236}">
                <a16:creationId xmlns:a16="http://schemas.microsoft.com/office/drawing/2014/main" id="{67E2D011-6566-4C4A-9651-2C73DBFE61D2}"/>
              </a:ext>
            </a:extLst>
          </p:cNvPr>
          <p:cNvSpPr>
            <a:spLocks noChangeAspect="1" noEditPoints="1"/>
          </p:cNvSpPr>
          <p:nvPr/>
        </p:nvSpPr>
        <p:spPr bwMode="auto">
          <a:xfrm>
            <a:off x="1546323" y="1913545"/>
            <a:ext cx="349654" cy="451626"/>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solidFill>
            <a:srgbClr val="0078D4"/>
          </a:solidFill>
          <a:ln w="15875" cap="sq">
            <a:solidFill>
              <a:srgbClr val="505050"/>
            </a:solidFill>
            <a:prstDash val="solid"/>
            <a:miter lim="800000"/>
            <a:headEnd/>
            <a:tailEnd/>
          </a:ln>
        </p:spPr>
        <p:txBody>
          <a:bodyPr vert="horz" wrap="square" lIns="89642" tIns="44821" rIns="89642" bIns="44821" numCol="1" anchor="t" anchorCtr="0" compatLnSpc="1">
            <a:prstTxWarp prst="textNoShape">
              <a:avLst/>
            </a:prstTxWarp>
          </a:bodyPr>
          <a:lstStyle/>
          <a:p>
            <a:pPr algn="ctr" defTabSz="896386" fontAlgn="base">
              <a:defRPr/>
            </a:pPr>
            <a:endParaRPr lang="en-US" sz="882" kern="0">
              <a:gradFill>
                <a:gsLst>
                  <a:gs pos="0">
                    <a:srgbClr val="505050"/>
                  </a:gs>
                  <a:gs pos="100000">
                    <a:srgbClr val="505050"/>
                  </a:gs>
                </a:gsLst>
              </a:gradFill>
              <a:latin typeface="Segoe UI"/>
            </a:endParaRPr>
          </a:p>
        </p:txBody>
      </p:sp>
      <p:grpSp>
        <p:nvGrpSpPr>
          <p:cNvPr id="12" name="Group 11">
            <a:extLst>
              <a:ext uri="{FF2B5EF4-FFF2-40B4-BE49-F238E27FC236}">
                <a16:creationId xmlns:a16="http://schemas.microsoft.com/office/drawing/2014/main" id="{D1FECBEC-3F35-4283-B289-A15C3FC67C83}"/>
              </a:ext>
            </a:extLst>
          </p:cNvPr>
          <p:cNvGrpSpPr/>
          <p:nvPr/>
        </p:nvGrpSpPr>
        <p:grpSpPr>
          <a:xfrm>
            <a:off x="588263" y="4389012"/>
            <a:ext cx="2618938" cy="1358279"/>
            <a:chOff x="588263" y="4576487"/>
            <a:chExt cx="2618938" cy="1358279"/>
          </a:xfrm>
        </p:grpSpPr>
        <p:sp>
          <p:nvSpPr>
            <p:cNvPr id="13" name="Text Placeholder 3">
              <a:extLst>
                <a:ext uri="{FF2B5EF4-FFF2-40B4-BE49-F238E27FC236}">
                  <a16:creationId xmlns:a16="http://schemas.microsoft.com/office/drawing/2014/main" id="{4F8F1C3C-39BE-404D-888F-62652A2FB88B}"/>
                </a:ext>
              </a:extLst>
            </p:cNvPr>
            <p:cNvSpPr txBox="1">
              <a:spLocks/>
            </p:cNvSpPr>
            <p:nvPr/>
          </p:nvSpPr>
          <p:spPr>
            <a:xfrm>
              <a:off x="589264" y="4828436"/>
              <a:ext cx="2617937" cy="1106330"/>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lnSpc>
                  <a:spcPct val="100000"/>
                </a:lnSpc>
                <a:spcBef>
                  <a:spcPct val="0"/>
                </a:spcBef>
                <a:spcAft>
                  <a:spcPts val="1176"/>
                </a:spcAft>
                <a:defRPr/>
              </a:pPr>
              <a:r>
                <a:rPr lang="en-US" sz="1600" dirty="0">
                  <a:solidFill>
                    <a:schemeClr val="tx1"/>
                  </a:solidFill>
                  <a:latin typeface="+mj-lt"/>
                  <a:cs typeface="Segoe UI Semibold" panose="020B0502040204020203" pitchFamily="34" charset="0"/>
                </a:rPr>
                <a:t>Binary classification</a:t>
              </a:r>
            </a:p>
            <a:p>
              <a:pPr defTabSz="914049">
                <a:lnSpc>
                  <a:spcPct val="100000"/>
                </a:lnSpc>
                <a:spcAft>
                  <a:spcPts val="1176"/>
                </a:spcAft>
                <a:buSzTx/>
                <a:defRPr/>
              </a:pPr>
              <a:r>
                <a:rPr lang="en-US" sz="1600" dirty="0">
                  <a:solidFill>
                    <a:schemeClr val="tx1"/>
                  </a:solidFill>
                  <a:cs typeface="Segoe UI" panose="020B0502040204020203" pitchFamily="34" charset="0"/>
                </a:rPr>
                <a:t>Predict and classify fields </a:t>
              </a:r>
              <a:br>
                <a:rPr lang="en-US" sz="1600" dirty="0">
                  <a:solidFill>
                    <a:schemeClr val="tx1"/>
                  </a:solidFill>
                  <a:cs typeface="Segoe UI" panose="020B0502040204020203" pitchFamily="34" charset="0"/>
                </a:rPr>
              </a:br>
              <a:r>
                <a:rPr lang="en-US" sz="1600" dirty="0">
                  <a:solidFill>
                    <a:schemeClr val="tx1"/>
                  </a:solidFill>
                  <a:cs typeface="Segoe UI" panose="020B0502040204020203" pitchFamily="34" charset="0"/>
                </a:rPr>
                <a:t>in </a:t>
              </a:r>
              <a:r>
                <a:rPr lang="en-US" sz="1600" dirty="0" err="1">
                  <a:solidFill>
                    <a:schemeClr val="tx1"/>
                  </a:solidFill>
                  <a:cs typeface="Segoe UI" panose="020B0502040204020203" pitchFamily="34" charset="0"/>
                </a:rPr>
                <a:t>Dataverse</a:t>
              </a:r>
              <a:r>
                <a:rPr lang="en-US" sz="1600" dirty="0">
                  <a:solidFill>
                    <a:schemeClr val="tx1"/>
                  </a:solidFill>
                  <a:cs typeface="Segoe UI" panose="020B0502040204020203" pitchFamily="34" charset="0"/>
                </a:rPr>
                <a:t>.</a:t>
              </a:r>
            </a:p>
            <a:p>
              <a:pPr defTabSz="914367">
                <a:lnSpc>
                  <a:spcPct val="100000"/>
                </a:lnSpc>
                <a:spcAft>
                  <a:spcPts val="1176"/>
                </a:spcAft>
                <a:defRPr/>
              </a:pPr>
              <a:endParaRPr lang="en-US" sz="1600" dirty="0">
                <a:solidFill>
                  <a:schemeClr val="tx1"/>
                </a:solidFill>
                <a:cs typeface="Segoe UI Light" panose="020B0502040204020203" pitchFamily="34" charset="0"/>
              </a:endParaRPr>
            </a:p>
            <a:p>
              <a:pPr defTabSz="914367">
                <a:lnSpc>
                  <a:spcPct val="100000"/>
                </a:lnSpc>
                <a:spcAft>
                  <a:spcPts val="1176"/>
                </a:spcAft>
                <a:defRPr/>
              </a:pPr>
              <a:endParaRPr lang="en-US" sz="1600" dirty="0">
                <a:solidFill>
                  <a:schemeClr val="tx1"/>
                </a:solidFill>
                <a:cs typeface="Segoe UI Light" panose="020B0502040204020203" pitchFamily="34" charset="0"/>
              </a:endParaRPr>
            </a:p>
          </p:txBody>
        </p:sp>
        <p:sp>
          <p:nvSpPr>
            <p:cNvPr id="29" name="Text Placeholder 6">
              <a:extLst>
                <a:ext uri="{FF2B5EF4-FFF2-40B4-BE49-F238E27FC236}">
                  <a16:creationId xmlns:a16="http://schemas.microsoft.com/office/drawing/2014/main" id="{58E2B13E-0DE4-9944-9000-78FB4ABEB15B}"/>
                </a:ext>
              </a:extLst>
            </p:cNvPr>
            <p:cNvSpPr txBox="1">
              <a:spLocks/>
            </p:cNvSpPr>
            <p:nvPr/>
          </p:nvSpPr>
          <p:spPr>
            <a:xfrm>
              <a:off x="588263"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367">
                <a:spcAft>
                  <a:spcPts val="1274"/>
                </a:spcAft>
                <a:defRPr/>
              </a:pPr>
              <a:r>
                <a:rPr lang="en-US" sz="1372" dirty="0">
                  <a:solidFill>
                    <a:schemeClr val="tx1"/>
                  </a:solidFill>
                  <a:latin typeface="Segoe UI" panose="020B0502040204020203" pitchFamily="34" charset="0"/>
                  <a:cs typeface="Segoe UI" panose="020B0502040204020203" pitchFamily="34" charset="0"/>
                </a:rPr>
                <a:t>Prediction</a:t>
              </a:r>
            </a:p>
          </p:txBody>
        </p:sp>
      </p:grpSp>
      <p:grpSp>
        <p:nvGrpSpPr>
          <p:cNvPr id="15" name="Group 14">
            <a:extLst>
              <a:ext uri="{FF2B5EF4-FFF2-40B4-BE49-F238E27FC236}">
                <a16:creationId xmlns:a16="http://schemas.microsoft.com/office/drawing/2014/main" id="{204B92CA-8535-4CCF-868B-15BF803DC6E7}"/>
              </a:ext>
            </a:extLst>
          </p:cNvPr>
          <p:cNvGrpSpPr/>
          <p:nvPr/>
        </p:nvGrpSpPr>
        <p:grpSpPr>
          <a:xfrm>
            <a:off x="3410588" y="4389012"/>
            <a:ext cx="3037726" cy="1151056"/>
            <a:chOff x="3659340" y="4576487"/>
            <a:chExt cx="3037726" cy="1151056"/>
          </a:xfrm>
        </p:grpSpPr>
        <p:sp>
          <p:nvSpPr>
            <p:cNvPr id="19" name="Text Placeholder 3">
              <a:extLst>
                <a:ext uri="{FF2B5EF4-FFF2-40B4-BE49-F238E27FC236}">
                  <a16:creationId xmlns:a16="http://schemas.microsoft.com/office/drawing/2014/main" id="{51B5A23C-16CF-3141-8EF0-2A59AAF21642}"/>
                </a:ext>
              </a:extLst>
            </p:cNvPr>
            <p:cNvSpPr txBox="1">
              <a:spLocks/>
            </p:cNvSpPr>
            <p:nvPr/>
          </p:nvSpPr>
          <p:spPr>
            <a:xfrm>
              <a:off x="3659340" y="4828437"/>
              <a:ext cx="3037726" cy="89910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lnSpc>
                  <a:spcPct val="100000"/>
                </a:lnSpc>
                <a:spcBef>
                  <a:spcPct val="0"/>
                </a:spcBef>
                <a:spcAft>
                  <a:spcPts val="1176"/>
                </a:spcAft>
                <a:defRPr/>
              </a:pPr>
              <a:r>
                <a:rPr lang="en-US" sz="1600" dirty="0">
                  <a:solidFill>
                    <a:schemeClr val="tx1"/>
                  </a:solidFill>
                  <a:latin typeface="+mj-lt"/>
                  <a:cs typeface="Segoe UI Semibold" panose="020B0502040204020203" pitchFamily="34" charset="0"/>
                </a:rPr>
                <a:t>Forms processing</a:t>
              </a:r>
            </a:p>
            <a:p>
              <a:pPr defTabSz="896094" fontAlgn="base">
                <a:lnSpc>
                  <a:spcPct val="100000"/>
                </a:lnSpc>
                <a:spcBef>
                  <a:spcPct val="0"/>
                </a:spcBef>
                <a:spcAft>
                  <a:spcPts val="1176"/>
                </a:spcAft>
                <a:defRPr/>
              </a:pPr>
              <a:r>
                <a:rPr lang="en-US" sz="1600" dirty="0">
                  <a:solidFill>
                    <a:schemeClr val="tx1"/>
                  </a:solidFill>
                  <a:cs typeface="Segoe UI" panose="020B0502040204020203" pitchFamily="34" charset="0"/>
                </a:rPr>
                <a:t>Extract structured data from digital paper, PDFs, and forms</a:t>
              </a:r>
              <a:r>
                <a:rPr lang="en-US" sz="1600" dirty="0">
                  <a:solidFill>
                    <a:schemeClr val="tx1"/>
                  </a:solidFill>
                  <a:cs typeface="Segoe UI Light" panose="020B0502040204020203" pitchFamily="34" charset="0"/>
                </a:rPr>
                <a:t>.</a:t>
              </a:r>
            </a:p>
          </p:txBody>
        </p:sp>
        <p:sp>
          <p:nvSpPr>
            <p:cNvPr id="30" name="Text Placeholder 6">
              <a:extLst>
                <a:ext uri="{FF2B5EF4-FFF2-40B4-BE49-F238E27FC236}">
                  <a16:creationId xmlns:a16="http://schemas.microsoft.com/office/drawing/2014/main" id="{60FA6634-EC48-BD45-8563-F328B1F2423F}"/>
                </a:ext>
              </a:extLst>
            </p:cNvPr>
            <p:cNvSpPr txBox="1">
              <a:spLocks/>
            </p:cNvSpPr>
            <p:nvPr/>
          </p:nvSpPr>
          <p:spPr>
            <a:xfrm>
              <a:off x="3669805"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367">
                <a:spcAft>
                  <a:spcPts val="1274"/>
                </a:spcAft>
                <a:defRPr/>
              </a:pPr>
              <a:r>
                <a:rPr lang="en-US" sz="1372">
                  <a:solidFill>
                    <a:schemeClr val="tx1"/>
                  </a:solidFill>
                  <a:latin typeface="Segoe UI" panose="020B0502040204020203" pitchFamily="34" charset="0"/>
                  <a:cs typeface="Segoe UI" panose="020B0502040204020203" pitchFamily="34" charset="0"/>
                </a:rPr>
                <a:t>Vision</a:t>
              </a:r>
            </a:p>
          </p:txBody>
        </p:sp>
      </p:grpSp>
      <p:grpSp>
        <p:nvGrpSpPr>
          <p:cNvPr id="16" name="Group 15">
            <a:extLst>
              <a:ext uri="{FF2B5EF4-FFF2-40B4-BE49-F238E27FC236}">
                <a16:creationId xmlns:a16="http://schemas.microsoft.com/office/drawing/2014/main" id="{9E1270A8-1C19-4D84-9AEA-1999091FCD8A}"/>
              </a:ext>
            </a:extLst>
          </p:cNvPr>
          <p:cNvGrpSpPr/>
          <p:nvPr/>
        </p:nvGrpSpPr>
        <p:grpSpPr>
          <a:xfrm>
            <a:off x="6651701" y="4389012"/>
            <a:ext cx="2617937" cy="1591838"/>
            <a:chOff x="6644197" y="4576487"/>
            <a:chExt cx="2617937" cy="1591838"/>
          </a:xfrm>
        </p:grpSpPr>
        <p:sp>
          <p:nvSpPr>
            <p:cNvPr id="14" name="Text Placeholder 3">
              <a:extLst>
                <a:ext uri="{FF2B5EF4-FFF2-40B4-BE49-F238E27FC236}">
                  <a16:creationId xmlns:a16="http://schemas.microsoft.com/office/drawing/2014/main" id="{A76A02BA-1343-8542-BC2B-EDAE6FA25F76}"/>
                </a:ext>
              </a:extLst>
            </p:cNvPr>
            <p:cNvSpPr txBox="1">
              <a:spLocks/>
            </p:cNvSpPr>
            <p:nvPr/>
          </p:nvSpPr>
          <p:spPr>
            <a:xfrm>
              <a:off x="6644197" y="4828437"/>
              <a:ext cx="2617937" cy="1339888"/>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lnSpc>
                  <a:spcPct val="100000"/>
                </a:lnSpc>
                <a:spcBef>
                  <a:spcPct val="0"/>
                </a:spcBef>
                <a:spcAft>
                  <a:spcPts val="1176"/>
                </a:spcAft>
                <a:defRPr/>
              </a:pPr>
              <a:r>
                <a:rPr lang="en-US" sz="1600" dirty="0">
                  <a:solidFill>
                    <a:schemeClr val="tx1"/>
                  </a:solidFill>
                  <a:latin typeface="+mj-lt"/>
                  <a:cs typeface="Segoe UI Semibold" panose="020B0502040204020203" pitchFamily="34" charset="0"/>
                </a:rPr>
                <a:t>Object detection</a:t>
              </a:r>
            </a:p>
            <a:p>
              <a:pPr defTabSz="896094" fontAlgn="base">
                <a:lnSpc>
                  <a:spcPct val="100000"/>
                </a:lnSpc>
                <a:spcBef>
                  <a:spcPct val="0"/>
                </a:spcBef>
                <a:spcAft>
                  <a:spcPts val="1176"/>
                </a:spcAft>
                <a:defRPr/>
              </a:pPr>
              <a:r>
                <a:rPr lang="en-US" sz="1600" dirty="0">
                  <a:solidFill>
                    <a:schemeClr val="tx1"/>
                  </a:solidFill>
                  <a:cs typeface="Segoe UI" panose="020B0502040204020203" pitchFamily="34" charset="0"/>
                </a:rPr>
                <a:t>Detect any object (via custom training) through camera or image control.</a:t>
              </a:r>
            </a:p>
          </p:txBody>
        </p:sp>
        <p:sp>
          <p:nvSpPr>
            <p:cNvPr id="31" name="Text Placeholder 6">
              <a:extLst>
                <a:ext uri="{FF2B5EF4-FFF2-40B4-BE49-F238E27FC236}">
                  <a16:creationId xmlns:a16="http://schemas.microsoft.com/office/drawing/2014/main" id="{284D0700-B7C8-BE49-9CBF-3CE3265D64DD}"/>
                </a:ext>
              </a:extLst>
            </p:cNvPr>
            <p:cNvSpPr txBox="1">
              <a:spLocks/>
            </p:cNvSpPr>
            <p:nvPr/>
          </p:nvSpPr>
          <p:spPr>
            <a:xfrm>
              <a:off x="6644198" y="4576487"/>
              <a:ext cx="1607358"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367">
                <a:spcAft>
                  <a:spcPts val="1274"/>
                </a:spcAft>
                <a:defRPr/>
              </a:pPr>
              <a:r>
                <a:rPr lang="en-US" sz="1372">
                  <a:solidFill>
                    <a:schemeClr val="tx1"/>
                  </a:solidFill>
                  <a:latin typeface="Segoe UI" panose="020B0502040204020203" pitchFamily="34" charset="0"/>
                  <a:cs typeface="Segoe UI" panose="020B0502040204020203" pitchFamily="34" charset="0"/>
                </a:rPr>
                <a:t>Vision</a:t>
              </a:r>
            </a:p>
          </p:txBody>
        </p:sp>
      </p:grpSp>
      <p:grpSp>
        <p:nvGrpSpPr>
          <p:cNvPr id="17" name="Group 16">
            <a:extLst>
              <a:ext uri="{FF2B5EF4-FFF2-40B4-BE49-F238E27FC236}">
                <a16:creationId xmlns:a16="http://schemas.microsoft.com/office/drawing/2014/main" id="{810F044C-4ECA-4109-A6D6-D69250329FBF}"/>
              </a:ext>
            </a:extLst>
          </p:cNvPr>
          <p:cNvGrpSpPr/>
          <p:nvPr/>
        </p:nvGrpSpPr>
        <p:grpSpPr>
          <a:xfrm>
            <a:off x="9473024" y="4389012"/>
            <a:ext cx="3003164" cy="1330635"/>
            <a:chOff x="9473024" y="4576487"/>
            <a:chExt cx="3003164" cy="1330635"/>
          </a:xfrm>
        </p:grpSpPr>
        <p:sp>
          <p:nvSpPr>
            <p:cNvPr id="25" name="Text Placeholder 3">
              <a:extLst>
                <a:ext uri="{FF2B5EF4-FFF2-40B4-BE49-F238E27FC236}">
                  <a16:creationId xmlns:a16="http://schemas.microsoft.com/office/drawing/2014/main" id="{11353960-AF43-9C4C-A3A5-01FD05ECFE4B}"/>
                </a:ext>
              </a:extLst>
            </p:cNvPr>
            <p:cNvSpPr txBox="1">
              <a:spLocks/>
            </p:cNvSpPr>
            <p:nvPr/>
          </p:nvSpPr>
          <p:spPr>
            <a:xfrm>
              <a:off x="9473024" y="4828436"/>
              <a:ext cx="3003164" cy="1078686"/>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896094" fontAlgn="base">
                <a:lnSpc>
                  <a:spcPct val="100000"/>
                </a:lnSpc>
                <a:spcBef>
                  <a:spcPct val="0"/>
                </a:spcBef>
                <a:spcAft>
                  <a:spcPts val="1176"/>
                </a:spcAft>
                <a:defRPr/>
              </a:pPr>
              <a:r>
                <a:rPr lang="en-US" sz="1600" dirty="0">
                  <a:solidFill>
                    <a:schemeClr val="tx1"/>
                  </a:solidFill>
                  <a:latin typeface="+mj-lt"/>
                  <a:cs typeface="Segoe UI Semibold" panose="020B0502040204020203" pitchFamily="34" charset="0"/>
                </a:rPr>
                <a:t>Text classification</a:t>
              </a:r>
            </a:p>
            <a:p>
              <a:pPr defTabSz="914225">
                <a:lnSpc>
                  <a:spcPct val="100000"/>
                </a:lnSpc>
                <a:spcAft>
                  <a:spcPts val="1176"/>
                </a:spcAft>
                <a:buClr>
                  <a:srgbClr val="75757A"/>
                </a:buClr>
                <a:buSzTx/>
                <a:defRPr/>
              </a:pPr>
              <a:r>
                <a:rPr lang="en-US" sz="1600" dirty="0">
                  <a:solidFill>
                    <a:schemeClr val="tx1"/>
                  </a:solidFill>
                  <a:cs typeface="Segoe UI" panose="020B0502040204020203" pitchFamily="34" charset="0"/>
                </a:rPr>
                <a:t>Classify, group and</a:t>
              </a:r>
              <a:br>
                <a:rPr lang="en-US" sz="1600" dirty="0">
                  <a:solidFill>
                    <a:schemeClr val="tx1"/>
                  </a:solidFill>
                  <a:cs typeface="Segoe UI" panose="020B0502040204020203" pitchFamily="34" charset="0"/>
                </a:rPr>
              </a:br>
              <a:r>
                <a:rPr lang="en-US" sz="1600" dirty="0">
                  <a:solidFill>
                    <a:schemeClr val="tx1"/>
                  </a:solidFill>
                  <a:cs typeface="Segoe UI" panose="020B0502040204020203" pitchFamily="34" charset="0"/>
                </a:rPr>
                <a:t>categorize any text in CDS.</a:t>
              </a:r>
            </a:p>
            <a:p>
              <a:pPr defTabSz="914225">
                <a:lnSpc>
                  <a:spcPct val="100000"/>
                </a:lnSpc>
                <a:spcAft>
                  <a:spcPts val="1176"/>
                </a:spcAft>
                <a:buClr>
                  <a:srgbClr val="75757A"/>
                </a:buClr>
                <a:buSzTx/>
                <a:defRPr/>
              </a:pPr>
              <a:endParaRPr lang="en-US" sz="1600" b="1" dirty="0">
                <a:solidFill>
                  <a:schemeClr val="tx1"/>
                </a:solidFill>
                <a:cs typeface="Segoe UI Semibold" panose="020B0502040204020203" pitchFamily="34" charset="0"/>
              </a:endParaRPr>
            </a:p>
          </p:txBody>
        </p:sp>
        <p:sp>
          <p:nvSpPr>
            <p:cNvPr id="32" name="Text Placeholder 6">
              <a:extLst>
                <a:ext uri="{FF2B5EF4-FFF2-40B4-BE49-F238E27FC236}">
                  <a16:creationId xmlns:a16="http://schemas.microsoft.com/office/drawing/2014/main" id="{61047745-7642-EC4A-94D0-9B65707E100D}"/>
                </a:ext>
              </a:extLst>
            </p:cNvPr>
            <p:cNvSpPr txBox="1">
              <a:spLocks/>
            </p:cNvSpPr>
            <p:nvPr/>
          </p:nvSpPr>
          <p:spPr>
            <a:xfrm>
              <a:off x="9473024" y="4576487"/>
              <a:ext cx="1889816" cy="190087"/>
            </a:xfrm>
            <a:prstGeom prst="rect">
              <a:avLst/>
            </a:prstGeom>
          </p:spPr>
          <p:txBody>
            <a:bodyPr vert="horz" wrap="square" lIns="0" tIns="0" rIns="0" bIns="0" rtlCol="0">
              <a:spAutoFit/>
            </a:bodyPr>
            <a:lstStyle>
              <a:lvl1pPr marL="0" marR="0" indent="0" algn="ctr"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6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chemeClr val="tx2"/>
                  </a:solidFill>
                  <a:latin typeface="+mn-lt"/>
                  <a:ea typeface="+mn-ea"/>
                  <a:cs typeface="+mn-cs"/>
                </a:defRPr>
              </a:lvl2pPr>
              <a:lvl3pPr marL="4572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1300"/>
                </a:spcAft>
                <a:buClrTx/>
                <a:buSzPct val="90000"/>
                <a:buFont typeface="Wingdings" panose="05000000000000000000" pitchFamily="2" charset="2"/>
                <a:buNone/>
                <a:tabLst/>
                <a:defRPr sz="20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defTabSz="914367">
                <a:spcAft>
                  <a:spcPts val="1274"/>
                </a:spcAft>
                <a:defRPr/>
              </a:pPr>
              <a:r>
                <a:rPr lang="en-US" sz="1372">
                  <a:solidFill>
                    <a:schemeClr val="tx1"/>
                  </a:solidFill>
                  <a:latin typeface="Segoe UI" panose="020B0502040204020203" pitchFamily="34" charset="0"/>
                  <a:cs typeface="Segoe UI" panose="020B0502040204020203" pitchFamily="34" charset="0"/>
                </a:rPr>
                <a:t>Language</a:t>
              </a:r>
            </a:p>
          </p:txBody>
        </p:sp>
      </p:grpSp>
      <p:sp>
        <p:nvSpPr>
          <p:cNvPr id="39" name="Title 3">
            <a:extLst>
              <a:ext uri="{FF2B5EF4-FFF2-40B4-BE49-F238E27FC236}">
                <a16:creationId xmlns:a16="http://schemas.microsoft.com/office/drawing/2014/main" id="{3A229420-76D0-430D-BACE-403C4BF7C0B6}"/>
              </a:ext>
            </a:extLst>
          </p:cNvPr>
          <p:cNvSpPr txBox="1">
            <a:spLocks/>
          </p:cNvSpPr>
          <p:nvPr/>
        </p:nvSpPr>
        <p:spPr>
          <a:xfrm>
            <a:off x="588263" y="457200"/>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r>
              <a:rPr lang="en-US" dirty="0"/>
              <a:t>AI Builder</a:t>
            </a:r>
            <a:br>
              <a:rPr lang="en-US" dirty="0"/>
            </a:br>
            <a:r>
              <a:rPr lang="en-US" sz="2400" dirty="0">
                <a:latin typeface="+mn-lt"/>
              </a:rPr>
              <a:t>Low-code AI for apps and processes</a:t>
            </a:r>
            <a:endParaRPr lang="en-US" dirty="0"/>
          </a:p>
        </p:txBody>
      </p:sp>
      <p:pic>
        <p:nvPicPr>
          <p:cNvPr id="42" name="Picture 41">
            <a:extLst>
              <a:ext uri="{FF2B5EF4-FFF2-40B4-BE49-F238E27FC236}">
                <a16:creationId xmlns:a16="http://schemas.microsoft.com/office/drawing/2014/main" id="{01A3313A-5164-4242-9AC2-78FACAD925B6}"/>
              </a:ext>
            </a:extLst>
          </p:cNvPr>
          <p:cNvPicPr>
            <a:picLocks noChangeAspect="1"/>
          </p:cNvPicPr>
          <p:nvPr/>
        </p:nvPicPr>
        <p:blipFill>
          <a:blip r:embed="rId3"/>
          <a:stretch>
            <a:fillRect/>
          </a:stretch>
        </p:blipFill>
        <p:spPr>
          <a:xfrm>
            <a:off x="5638071" y="1758450"/>
            <a:ext cx="624074" cy="624074"/>
          </a:xfrm>
          <a:prstGeom prst="rect">
            <a:avLst/>
          </a:prstGeom>
        </p:spPr>
      </p:pic>
      <p:sp>
        <p:nvSpPr>
          <p:cNvPr id="46" name="Oval 45">
            <a:extLst>
              <a:ext uri="{FF2B5EF4-FFF2-40B4-BE49-F238E27FC236}">
                <a16:creationId xmlns:a16="http://schemas.microsoft.com/office/drawing/2014/main" id="{51D915B8-3724-497C-986C-8D70F09B7552}"/>
              </a:ext>
            </a:extLst>
          </p:cNvPr>
          <p:cNvSpPr/>
          <p:nvPr/>
        </p:nvSpPr>
        <p:spPr bwMode="auto">
          <a:xfrm>
            <a:off x="1459249" y="1654674"/>
            <a:ext cx="841748" cy="831626"/>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pic>
        <p:nvPicPr>
          <p:cNvPr id="47" name="Picture 46">
            <a:extLst>
              <a:ext uri="{FF2B5EF4-FFF2-40B4-BE49-F238E27FC236}">
                <a16:creationId xmlns:a16="http://schemas.microsoft.com/office/drawing/2014/main" id="{82D0FFE4-05B1-4E99-8A1C-297C0E7B2555}"/>
              </a:ext>
            </a:extLst>
          </p:cNvPr>
          <p:cNvPicPr>
            <a:picLocks noChangeAspect="1"/>
          </p:cNvPicPr>
          <p:nvPr/>
        </p:nvPicPr>
        <p:blipFill>
          <a:blip r:embed="rId4"/>
          <a:stretch>
            <a:fillRect/>
          </a:stretch>
        </p:blipFill>
        <p:spPr>
          <a:xfrm>
            <a:off x="1568884" y="1757867"/>
            <a:ext cx="624566" cy="625240"/>
          </a:xfrm>
          <a:prstGeom prst="rect">
            <a:avLst/>
          </a:prstGeom>
        </p:spPr>
      </p:pic>
      <p:pic>
        <p:nvPicPr>
          <p:cNvPr id="48" name="Picture 47">
            <a:extLst>
              <a:ext uri="{FF2B5EF4-FFF2-40B4-BE49-F238E27FC236}">
                <a16:creationId xmlns:a16="http://schemas.microsoft.com/office/drawing/2014/main" id="{397A769E-FEA9-4050-BEB1-6633217637FE}"/>
              </a:ext>
            </a:extLst>
          </p:cNvPr>
          <p:cNvPicPr>
            <a:picLocks noChangeAspect="1"/>
          </p:cNvPicPr>
          <p:nvPr/>
        </p:nvPicPr>
        <p:blipFill>
          <a:blip r:embed="rId5"/>
          <a:stretch>
            <a:fillRect/>
          </a:stretch>
        </p:blipFill>
        <p:spPr>
          <a:xfrm>
            <a:off x="9408825" y="1757867"/>
            <a:ext cx="624566" cy="625240"/>
          </a:xfrm>
          <a:prstGeom prst="rect">
            <a:avLst/>
          </a:prstGeom>
        </p:spPr>
      </p:pic>
    </p:spTree>
    <p:extLst>
      <p:ext uri="{BB962C8B-B14F-4D97-AF65-F5344CB8AC3E}">
        <p14:creationId xmlns:p14="http://schemas.microsoft.com/office/powerpoint/2010/main" val="409847662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D60D56B0-FC83-4F6D-8B6B-BBE3FBC5AF14}"/>
              </a:ext>
              <a:ext uri="{C183D7F6-B498-43B3-948B-1728B52AA6E4}">
                <adec:decorative xmlns:adec="http://schemas.microsoft.com/office/drawing/2017/decorative" val="1"/>
              </a:ext>
            </a:extLst>
          </p:cNvPr>
          <p:cNvSpPr/>
          <p:nvPr/>
        </p:nvSpPr>
        <p:spPr bwMode="auto">
          <a:xfrm>
            <a:off x="6096000" y="14134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itle 3">
            <a:extLst>
              <a:ext uri="{FF2B5EF4-FFF2-40B4-BE49-F238E27FC236}">
                <a16:creationId xmlns:a16="http://schemas.microsoft.com/office/drawing/2014/main" id="{2035A8CD-126F-4417-A2EF-DD4AB36AD4B2}"/>
              </a:ext>
            </a:extLst>
          </p:cNvPr>
          <p:cNvSpPr txBox="1">
            <a:spLocks/>
          </p:cNvSpPr>
          <p:nvPr/>
        </p:nvSpPr>
        <p:spPr>
          <a:xfrm>
            <a:off x="588263" y="457200"/>
            <a:ext cx="11018520"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0" baseline="0">
                <a:ln w="3175">
                  <a:noFill/>
                </a:ln>
                <a:solidFill>
                  <a:schemeClr val="tx1"/>
                </a:solidFill>
                <a:effectLst/>
                <a:latin typeface="+mj-lt"/>
                <a:ea typeface="+mn-ea"/>
                <a:cs typeface="Segoe UI" pitchFamily="34" charset="0"/>
              </a:defRPr>
            </a:lvl1pPr>
          </a:lstStyle>
          <a:p>
            <a:r>
              <a:rPr lang="en-US" dirty="0"/>
              <a:t>Microsoft </a:t>
            </a:r>
            <a:r>
              <a:rPr lang="en-US" dirty="0" err="1"/>
              <a:t>Dataverse</a:t>
            </a:r>
            <a:br>
              <a:rPr lang="en-US" dirty="0"/>
            </a:br>
            <a:r>
              <a:rPr lang="en-US" sz="2400" dirty="0">
                <a:latin typeface="+mn-lt"/>
              </a:rPr>
              <a:t>Put all your data to work</a:t>
            </a:r>
            <a:br>
              <a:rPr lang="en-US" dirty="0"/>
            </a:br>
            <a:endParaRPr lang="en-US" dirty="0"/>
          </a:p>
        </p:txBody>
      </p:sp>
      <p:sp>
        <p:nvSpPr>
          <p:cNvPr id="8" name="Arrow: Bent 7">
            <a:extLst>
              <a:ext uri="{FF2B5EF4-FFF2-40B4-BE49-F238E27FC236}">
                <a16:creationId xmlns:a16="http://schemas.microsoft.com/office/drawing/2014/main" id="{48BBF3E4-2143-4941-A05F-D76DC0D7073A}"/>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12" name="Text Placeholder 4">
            <a:extLst>
              <a:ext uri="{FF2B5EF4-FFF2-40B4-BE49-F238E27FC236}">
                <a16:creationId xmlns:a16="http://schemas.microsoft.com/office/drawing/2014/main" id="{477D0011-130D-4F6F-89CE-DAA4CC717F4C}"/>
              </a:ext>
            </a:extLst>
          </p:cNvPr>
          <p:cNvSpPr txBox="1">
            <a:spLocks/>
          </p:cNvSpPr>
          <p:nvPr/>
        </p:nvSpPr>
        <p:spPr>
          <a:xfrm>
            <a:off x="584200" y="1537599"/>
            <a:ext cx="4958310" cy="4401205"/>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600"/>
              </a:spcBef>
              <a:buSzPct val="100000"/>
              <a:buBlip>
                <a:blip r:embed="rId3"/>
              </a:buBlip>
            </a:pPr>
            <a:r>
              <a:rPr lang="en-US" dirty="0">
                <a:solidFill>
                  <a:schemeClr val="tx1"/>
                </a:solidFill>
              </a:rPr>
              <a:t>Jumpstart apps using an extensible data model with business logic, security and integration built in.</a:t>
            </a:r>
          </a:p>
          <a:p>
            <a:pPr marL="342900" indent="-342900">
              <a:spcBef>
                <a:spcPts val="600"/>
              </a:spcBef>
              <a:buSzPct val="100000"/>
              <a:buBlip>
                <a:blip r:embed="rId3"/>
              </a:buBlip>
            </a:pPr>
            <a:r>
              <a:rPr lang="en-US" dirty="0">
                <a:solidFill>
                  <a:schemeClr val="tx1"/>
                </a:solidFill>
              </a:rPr>
              <a:t>Extend data and processes to external and anonymous users with Power Apps portals.</a:t>
            </a:r>
          </a:p>
          <a:p>
            <a:pPr marL="342900" indent="-342900">
              <a:spcBef>
                <a:spcPts val="600"/>
              </a:spcBef>
              <a:buSzPct val="100000"/>
              <a:buBlip>
                <a:blip r:embed="rId3"/>
              </a:buBlip>
            </a:pPr>
            <a:r>
              <a:rPr lang="en-US" dirty="0">
                <a:solidFill>
                  <a:schemeClr val="tx1"/>
                </a:solidFill>
              </a:rPr>
              <a:t>Support all your data: relational data, file and</a:t>
            </a:r>
            <a:br>
              <a:rPr lang="en-US" dirty="0">
                <a:solidFill>
                  <a:schemeClr val="tx1"/>
                </a:solidFill>
              </a:rPr>
            </a:br>
            <a:r>
              <a:rPr lang="en-US" dirty="0">
                <a:solidFill>
                  <a:schemeClr val="tx1"/>
                </a:solidFill>
              </a:rPr>
              <a:t>blob storage, logs and search indexing.</a:t>
            </a:r>
          </a:p>
          <a:p>
            <a:pPr marL="342900" indent="-342900">
              <a:spcBef>
                <a:spcPts val="600"/>
              </a:spcBef>
              <a:buSzPct val="100000"/>
              <a:buBlip>
                <a:blip r:embed="rId3"/>
              </a:buBlip>
            </a:pPr>
            <a:r>
              <a:rPr lang="en-US" dirty="0">
                <a:solidFill>
                  <a:schemeClr val="tx1"/>
                </a:solidFill>
              </a:rPr>
              <a:t>Effortless Dynamics 365, Office 365</a:t>
            </a:r>
            <a:br>
              <a:rPr lang="en-US" dirty="0">
                <a:solidFill>
                  <a:schemeClr val="tx1"/>
                </a:solidFill>
              </a:rPr>
            </a:br>
            <a:r>
              <a:rPr lang="en-US" dirty="0">
                <a:solidFill>
                  <a:schemeClr val="tx1"/>
                </a:solidFill>
              </a:rPr>
              <a:t>and Azure integration as well as powerful integration capabilities.</a:t>
            </a:r>
          </a:p>
          <a:p>
            <a:pPr>
              <a:spcBef>
                <a:spcPts val="600"/>
              </a:spcBef>
              <a:buSzPct val="100000"/>
            </a:pPr>
            <a:endParaRPr lang="en-US" dirty="0">
              <a:solidFill>
                <a:schemeClr val="tx1"/>
              </a:solidFill>
            </a:endParaRPr>
          </a:p>
        </p:txBody>
      </p:sp>
      <p:pic>
        <p:nvPicPr>
          <p:cNvPr id="9" name="Picture 8">
            <a:extLst>
              <a:ext uri="{FF2B5EF4-FFF2-40B4-BE49-F238E27FC236}">
                <a16:creationId xmlns:a16="http://schemas.microsoft.com/office/drawing/2014/main" id="{BB04C7E3-00C5-495E-9AEC-1F3F3C0E537F}"/>
              </a:ext>
            </a:extLst>
          </p:cNvPr>
          <p:cNvPicPr>
            <a:picLocks noChangeAspect="1"/>
          </p:cNvPicPr>
          <p:nvPr/>
        </p:nvPicPr>
        <p:blipFill rotWithShape="1">
          <a:blip r:embed="rId4"/>
          <a:srcRect l="176"/>
          <a:stretch/>
        </p:blipFill>
        <p:spPr>
          <a:xfrm>
            <a:off x="6482117" y="1623050"/>
            <a:ext cx="7025426" cy="4206239"/>
          </a:xfrm>
          <a:prstGeom prst="rect">
            <a:avLst/>
          </a:prstGeom>
        </p:spPr>
      </p:pic>
    </p:spTree>
    <p:extLst>
      <p:ext uri="{BB962C8B-B14F-4D97-AF65-F5344CB8AC3E}">
        <p14:creationId xmlns:p14="http://schemas.microsoft.com/office/powerpoint/2010/main" val="30764001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06A32887-DADC-D54C-82EB-D0A68EA87C6F}"/>
              </a:ext>
            </a:extLst>
          </p:cNvPr>
          <p:cNvPicPr>
            <a:picLocks noChangeAspect="1"/>
          </p:cNvPicPr>
          <p:nvPr/>
        </p:nvPicPr>
        <p:blipFill>
          <a:blip r:embed="rId3"/>
          <a:stretch>
            <a:fillRect/>
          </a:stretch>
        </p:blipFill>
        <p:spPr>
          <a:xfrm>
            <a:off x="6838950" y="1313180"/>
            <a:ext cx="7092406" cy="4476273"/>
          </a:xfrm>
          <a:prstGeom prst="rect">
            <a:avLst/>
          </a:prstGeom>
        </p:spPr>
      </p:pic>
      <p:grpSp>
        <p:nvGrpSpPr>
          <p:cNvPr id="13" name="Group 12">
            <a:extLst>
              <a:ext uri="{FF2B5EF4-FFF2-40B4-BE49-F238E27FC236}">
                <a16:creationId xmlns:a16="http://schemas.microsoft.com/office/drawing/2014/main" id="{D18C4862-ED10-4A3D-85D4-8E468A0C3AF7}"/>
              </a:ext>
            </a:extLst>
          </p:cNvPr>
          <p:cNvGrpSpPr/>
          <p:nvPr/>
        </p:nvGrpSpPr>
        <p:grpSpPr>
          <a:xfrm>
            <a:off x="828652" y="1419669"/>
            <a:ext cx="5853215" cy="5070557"/>
            <a:chOff x="828652" y="1368869"/>
            <a:chExt cx="5853215" cy="5070557"/>
          </a:xfrm>
        </p:grpSpPr>
        <p:sp>
          <p:nvSpPr>
            <p:cNvPr id="10" name="Text Placeholder 6">
              <a:extLst>
                <a:ext uri="{FF2B5EF4-FFF2-40B4-BE49-F238E27FC236}">
                  <a16:creationId xmlns:a16="http://schemas.microsoft.com/office/drawing/2014/main" id="{3F3800C7-A104-E24D-8637-56FC7ABDDC0B}"/>
                </a:ext>
              </a:extLst>
            </p:cNvPr>
            <p:cNvSpPr txBox="1">
              <a:spLocks/>
            </p:cNvSpPr>
            <p:nvPr/>
          </p:nvSpPr>
          <p:spPr>
            <a:xfrm>
              <a:off x="1633070" y="2481406"/>
              <a:ext cx="4742329" cy="10191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02" fontAlgn="base">
                <a:lnSpc>
                  <a:spcPct val="100000"/>
                </a:lnSpc>
                <a:spcBef>
                  <a:spcPts val="1200"/>
                </a:spcBef>
                <a:buNone/>
                <a:defRPr/>
              </a:pPr>
              <a:r>
                <a:rPr lang="en-US" sz="2000" b="1" dirty="0">
                  <a:solidFill>
                    <a:srgbClr val="0078D4"/>
                  </a:solidFill>
                  <a:latin typeface="Segoe UI Semibold" panose="020B0502040204020203" pitchFamily="34" charset="0"/>
                  <a:cs typeface="Segoe UI Semibold" panose="020B0502040204020203" pitchFamily="34" charset="0"/>
                </a:rPr>
                <a:t>Empower everyone to imagine, build, and launch solutions </a:t>
              </a:r>
            </a:p>
            <a:p>
              <a:pPr marL="0" indent="0" defTabSz="914102" fontAlgn="base">
                <a:lnSpc>
                  <a:spcPct val="100000"/>
                </a:lnSpc>
                <a:spcBef>
                  <a:spcPts val="600"/>
                </a:spcBef>
                <a:spcAft>
                  <a:spcPts val="600"/>
                </a:spcAft>
                <a:buNone/>
                <a:defRPr/>
              </a:pPr>
              <a:r>
                <a:rPr lang="en-US" sz="1500" dirty="0">
                  <a:solidFill>
                    <a:srgbClr val="000002"/>
                  </a:solidFill>
                  <a:latin typeface="Segoe UI  "/>
                  <a:cs typeface="Segoe UI Light" panose="020B0502040204020203" pitchFamily="34" charset="0"/>
                </a:rPr>
                <a:t>Empower everyone to create innovative business solutions in hours - not months – with familiar tools. </a:t>
              </a:r>
            </a:p>
          </p:txBody>
        </p:sp>
        <p:sp>
          <p:nvSpPr>
            <p:cNvPr id="11" name="Text Placeholder 6">
              <a:extLst>
                <a:ext uri="{FF2B5EF4-FFF2-40B4-BE49-F238E27FC236}">
                  <a16:creationId xmlns:a16="http://schemas.microsoft.com/office/drawing/2014/main" id="{E6572E05-C339-5040-8AEC-F2376AB69430}"/>
                </a:ext>
              </a:extLst>
            </p:cNvPr>
            <p:cNvSpPr txBox="1">
              <a:spLocks/>
            </p:cNvSpPr>
            <p:nvPr/>
          </p:nvSpPr>
          <p:spPr>
            <a:xfrm>
              <a:off x="1633070" y="3939575"/>
              <a:ext cx="5047129" cy="10410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02" fontAlgn="base">
                <a:lnSpc>
                  <a:spcPct val="100000"/>
                </a:lnSpc>
                <a:spcBef>
                  <a:spcPts val="1200"/>
                </a:spcBef>
                <a:buNone/>
                <a:defRPr/>
              </a:pPr>
              <a:r>
                <a:rPr lang="en-US" sz="2000" b="1" dirty="0">
                  <a:solidFill>
                    <a:srgbClr val="0078D4"/>
                  </a:solidFill>
                  <a:latin typeface="Segoe UI Semibold" panose="020B0502040204020203" pitchFamily="34" charset="0"/>
                  <a:cs typeface="Segoe UI Semibold" panose="020B0502040204020203" pitchFamily="34" charset="0"/>
                </a:rPr>
                <a:t>Unlock developer productivity and innovation </a:t>
              </a:r>
            </a:p>
            <a:p>
              <a:pPr marL="0" indent="0" defTabSz="914102" fontAlgn="base">
                <a:lnSpc>
                  <a:spcPct val="100000"/>
                </a:lnSpc>
                <a:spcBef>
                  <a:spcPts val="600"/>
                </a:spcBef>
                <a:spcAft>
                  <a:spcPts val="600"/>
                </a:spcAft>
                <a:buNone/>
                <a:defRPr/>
              </a:pPr>
              <a:r>
                <a:rPr lang="en-US" sz="1500" dirty="0">
                  <a:solidFill>
                    <a:srgbClr val="000002"/>
                  </a:solidFill>
                  <a:latin typeface="Segoe UI  "/>
                  <a:cs typeface="Segoe UI Light" panose="020B0502040204020203" pitchFamily="34" charset="0"/>
                </a:rPr>
                <a:t>Empower developers to build solutions faster and at-scale while using preferred development environments. </a:t>
              </a:r>
            </a:p>
          </p:txBody>
        </p:sp>
        <p:sp>
          <p:nvSpPr>
            <p:cNvPr id="3" name="Text Placeholder 6">
              <a:extLst>
                <a:ext uri="{FF2B5EF4-FFF2-40B4-BE49-F238E27FC236}">
                  <a16:creationId xmlns:a16="http://schemas.microsoft.com/office/drawing/2014/main" id="{15CADF89-E816-DE4C-AD8B-0665FA21B169}"/>
                </a:ext>
              </a:extLst>
            </p:cNvPr>
            <p:cNvSpPr txBox="1">
              <a:spLocks/>
            </p:cNvSpPr>
            <p:nvPr/>
          </p:nvSpPr>
          <p:spPr>
            <a:xfrm>
              <a:off x="1633070" y="1368869"/>
              <a:ext cx="4958230" cy="6734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02" fontAlgn="base">
                <a:lnSpc>
                  <a:spcPct val="100000"/>
                </a:lnSpc>
                <a:spcBef>
                  <a:spcPts val="1200"/>
                </a:spcBef>
                <a:buNone/>
                <a:defRPr/>
              </a:pPr>
              <a:r>
                <a:rPr lang="en-US" sz="2000" b="1" dirty="0">
                  <a:solidFill>
                    <a:srgbClr val="0078D4"/>
                  </a:solidFill>
                  <a:latin typeface="Segoe UI Semibold" panose="020B0502040204020203" pitchFamily="34" charset="0"/>
                  <a:cs typeface="Segoe UI Semibold" panose="020B0502040204020203" pitchFamily="34" charset="0"/>
                </a:rPr>
                <a:t>Drive low-code transformation </a:t>
              </a:r>
            </a:p>
            <a:p>
              <a:pPr marL="0" indent="0" defTabSz="914102" fontAlgn="base">
                <a:lnSpc>
                  <a:spcPct val="100000"/>
                </a:lnSpc>
                <a:spcBef>
                  <a:spcPts val="600"/>
                </a:spcBef>
                <a:buNone/>
                <a:defRPr/>
              </a:pPr>
              <a:r>
                <a:rPr lang="en-US" sz="1500" dirty="0">
                  <a:solidFill>
                    <a:srgbClr val="000002"/>
                  </a:solidFill>
                  <a:latin typeface="Segoe UI  "/>
                  <a:cs typeface="Segoe UI Light" panose="020B0502040204020203" pitchFamily="34" charset="0"/>
                </a:rPr>
                <a:t>Build solutions faster by exposing technology and data </a:t>
              </a:r>
              <a:br>
                <a:rPr lang="en-US" sz="1500" dirty="0">
                  <a:solidFill>
                    <a:srgbClr val="000002"/>
                  </a:solidFill>
                  <a:latin typeface="Segoe UI  "/>
                  <a:cs typeface="Segoe UI Light" panose="020B0502040204020203" pitchFamily="34" charset="0"/>
                </a:rPr>
              </a:br>
              <a:r>
                <a:rPr lang="en-US" sz="1500" dirty="0">
                  <a:solidFill>
                    <a:srgbClr val="000002"/>
                  </a:solidFill>
                  <a:latin typeface="Segoe UI  "/>
                  <a:cs typeface="Segoe UI Light" panose="020B0502040204020203" pitchFamily="34" charset="0"/>
                </a:rPr>
                <a:t>to more people through a safe, governable environment.</a:t>
              </a:r>
            </a:p>
          </p:txBody>
        </p:sp>
        <p:sp>
          <p:nvSpPr>
            <p:cNvPr id="12" name="Text Placeholder 6">
              <a:extLst>
                <a:ext uri="{FF2B5EF4-FFF2-40B4-BE49-F238E27FC236}">
                  <a16:creationId xmlns:a16="http://schemas.microsoft.com/office/drawing/2014/main" id="{CDE60822-BF8A-7549-AF65-0F2FA3865C35}"/>
                </a:ext>
              </a:extLst>
            </p:cNvPr>
            <p:cNvSpPr txBox="1">
              <a:spLocks/>
            </p:cNvSpPr>
            <p:nvPr/>
          </p:nvSpPr>
          <p:spPr>
            <a:xfrm>
              <a:off x="1634738" y="5419660"/>
              <a:ext cx="5047129" cy="101976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02" fontAlgn="base">
                <a:lnSpc>
                  <a:spcPct val="100000"/>
                </a:lnSpc>
                <a:spcBef>
                  <a:spcPts val="1200"/>
                </a:spcBef>
                <a:buNone/>
                <a:defRPr/>
              </a:pPr>
              <a:r>
                <a:rPr lang="en-US" sz="2000" b="1" dirty="0">
                  <a:solidFill>
                    <a:srgbClr val="0078D4"/>
                  </a:solidFill>
                  <a:latin typeface="Segoe UI Semibold" panose="020B0502040204020203" pitchFamily="34" charset="0"/>
                  <a:cs typeface="Segoe UI Semibold" panose="020B0502040204020203" pitchFamily="34" charset="0"/>
                </a:rPr>
                <a:t>Define a new collaboration model </a:t>
              </a:r>
            </a:p>
            <a:p>
              <a:pPr marL="0" indent="0" defTabSz="914102" fontAlgn="base">
                <a:lnSpc>
                  <a:spcPct val="100000"/>
                </a:lnSpc>
                <a:spcBef>
                  <a:spcPts val="600"/>
                </a:spcBef>
                <a:spcAft>
                  <a:spcPts val="600"/>
                </a:spcAft>
                <a:buNone/>
                <a:defRPr/>
              </a:pPr>
              <a:r>
                <a:rPr lang="en-US" sz="1500" dirty="0">
                  <a:solidFill>
                    <a:srgbClr val="000002"/>
                  </a:solidFill>
                  <a:latin typeface="Segoe UI  "/>
                  <a:cs typeface="Segoe UI Light" panose="020B0502040204020203" pitchFamily="34" charset="0"/>
                </a:rPr>
                <a:t>Increase collaboration between business and IT teams and inject more flexibility into your organization. </a:t>
              </a:r>
            </a:p>
          </p:txBody>
        </p:sp>
        <p:pic>
          <p:nvPicPr>
            <p:cNvPr id="23" name="Picture 22">
              <a:extLst>
                <a:ext uri="{FF2B5EF4-FFF2-40B4-BE49-F238E27FC236}">
                  <a16:creationId xmlns:a16="http://schemas.microsoft.com/office/drawing/2014/main" id="{3D4296D3-7011-4E8E-87FF-2616CCEDF697}"/>
                </a:ext>
              </a:extLst>
            </p:cNvPr>
            <p:cNvPicPr>
              <a:picLocks noChangeAspect="1"/>
            </p:cNvPicPr>
            <p:nvPr/>
          </p:nvPicPr>
          <p:blipFill>
            <a:blip r:embed="rId4"/>
            <a:srcRect/>
            <a:stretch/>
          </p:blipFill>
          <p:spPr>
            <a:xfrm flipH="1">
              <a:off x="828652" y="2609302"/>
              <a:ext cx="556768" cy="556768"/>
            </a:xfrm>
            <a:prstGeom prst="rect">
              <a:avLst/>
            </a:prstGeom>
          </p:spPr>
        </p:pic>
        <p:pic>
          <p:nvPicPr>
            <p:cNvPr id="24" name="Picture 23">
              <a:extLst>
                <a:ext uri="{FF2B5EF4-FFF2-40B4-BE49-F238E27FC236}">
                  <a16:creationId xmlns:a16="http://schemas.microsoft.com/office/drawing/2014/main" id="{95FC8DE0-F49A-4C13-BEC0-2BEE85D114D1}"/>
                </a:ext>
              </a:extLst>
            </p:cNvPr>
            <p:cNvPicPr>
              <a:picLocks noChangeAspect="1"/>
            </p:cNvPicPr>
            <p:nvPr/>
          </p:nvPicPr>
          <p:blipFill>
            <a:blip r:embed="rId5"/>
            <a:srcRect/>
            <a:stretch/>
          </p:blipFill>
          <p:spPr>
            <a:xfrm flipH="1">
              <a:off x="828652" y="5580975"/>
              <a:ext cx="556768" cy="556768"/>
            </a:xfrm>
            <a:prstGeom prst="rect">
              <a:avLst/>
            </a:prstGeom>
          </p:spPr>
        </p:pic>
        <p:pic>
          <p:nvPicPr>
            <p:cNvPr id="26" name="Picture 25">
              <a:extLst>
                <a:ext uri="{FF2B5EF4-FFF2-40B4-BE49-F238E27FC236}">
                  <a16:creationId xmlns:a16="http://schemas.microsoft.com/office/drawing/2014/main" id="{8C17EEBF-3B41-4598-A384-DAF41B742A18}"/>
                </a:ext>
              </a:extLst>
            </p:cNvPr>
            <p:cNvPicPr>
              <a:picLocks noChangeAspect="1"/>
            </p:cNvPicPr>
            <p:nvPr/>
          </p:nvPicPr>
          <p:blipFill>
            <a:blip r:embed="rId6"/>
            <a:srcRect/>
            <a:stretch/>
          </p:blipFill>
          <p:spPr>
            <a:xfrm flipH="1">
              <a:off x="828652" y="4120513"/>
              <a:ext cx="556768" cy="556768"/>
            </a:xfrm>
            <a:prstGeom prst="rect">
              <a:avLst/>
            </a:prstGeom>
          </p:spPr>
        </p:pic>
        <p:pic>
          <p:nvPicPr>
            <p:cNvPr id="28" name="Picture 27">
              <a:extLst>
                <a:ext uri="{FF2B5EF4-FFF2-40B4-BE49-F238E27FC236}">
                  <a16:creationId xmlns:a16="http://schemas.microsoft.com/office/drawing/2014/main" id="{D17F14FC-E571-43C8-98EE-AC84CBCAD41B}"/>
                </a:ext>
              </a:extLst>
            </p:cNvPr>
            <p:cNvPicPr>
              <a:picLocks noChangeAspect="1"/>
            </p:cNvPicPr>
            <p:nvPr/>
          </p:nvPicPr>
          <p:blipFill>
            <a:blip r:embed="rId7"/>
            <a:srcRect/>
            <a:stretch/>
          </p:blipFill>
          <p:spPr>
            <a:xfrm>
              <a:off x="828652" y="1448929"/>
              <a:ext cx="556768" cy="556768"/>
            </a:xfrm>
            <a:prstGeom prst="rect">
              <a:avLst/>
            </a:prstGeom>
          </p:spPr>
        </p:pic>
      </p:grpSp>
      <p:sp>
        <p:nvSpPr>
          <p:cNvPr id="29" name="Title 1">
            <a:extLst>
              <a:ext uri="{FF2B5EF4-FFF2-40B4-BE49-F238E27FC236}">
                <a16:creationId xmlns:a16="http://schemas.microsoft.com/office/drawing/2014/main" id="{7153C8F1-18B9-4729-B200-8F7C075B4108}"/>
              </a:ext>
            </a:extLst>
          </p:cNvPr>
          <p:cNvSpPr txBox="1">
            <a:spLocks/>
          </p:cNvSpPr>
          <p:nvPr/>
        </p:nvSpPr>
        <p:spPr>
          <a:xfrm>
            <a:off x="740663" y="6096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sz="2800" dirty="0"/>
              <a:t>Power Platform: An intuitive, flexible, platform of low-code tools</a:t>
            </a:r>
          </a:p>
        </p:txBody>
      </p:sp>
    </p:spTree>
    <p:extLst>
      <p:ext uri="{BB962C8B-B14F-4D97-AF65-F5344CB8AC3E}">
        <p14:creationId xmlns:p14="http://schemas.microsoft.com/office/powerpoint/2010/main" val="3427796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4D8126A5-0F2D-41FC-9A2A-6A6E8716F3B2}"/>
              </a:ext>
              <a:ext uri="{C183D7F6-B498-43B3-948B-1728B52AA6E4}">
                <adec:decorative xmlns:adec="http://schemas.microsoft.com/office/drawing/2017/decorative" val="1"/>
              </a:ext>
            </a:extLst>
          </p:cNvPr>
          <p:cNvSpPr/>
          <p:nvPr/>
        </p:nvSpPr>
        <p:spPr bwMode="auto">
          <a:xfrm>
            <a:off x="6332607" y="1538183"/>
            <a:ext cx="5649883" cy="3368780"/>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0809F0C8-4104-44FF-9140-08F606CEE236}"/>
              </a:ext>
            </a:extLst>
          </p:cNvPr>
          <p:cNvSpPr>
            <a:spLocks noGrp="1"/>
          </p:cNvSpPr>
          <p:nvPr>
            <p:ph type="title"/>
          </p:nvPr>
        </p:nvSpPr>
        <p:spPr>
          <a:xfrm>
            <a:off x="588263" y="457200"/>
            <a:ext cx="11018520" cy="553998"/>
          </a:xfrm>
        </p:spPr>
        <p:txBody>
          <a:bodyPr/>
          <a:lstStyle/>
          <a:p>
            <a:r>
              <a:rPr lang="en-US">
                <a:solidFill>
                  <a:schemeClr val="tx1"/>
                </a:solidFill>
              </a:rPr>
              <a:t>Power Platform integration with Microsoft Teams</a:t>
            </a:r>
            <a:endParaRPr lang="en-IN">
              <a:solidFill>
                <a:schemeClr val="tx1"/>
              </a:solidFill>
            </a:endParaRPr>
          </a:p>
        </p:txBody>
      </p:sp>
      <p:pic>
        <p:nvPicPr>
          <p:cNvPr id="10" name="Picture Placeholder 9">
            <a:extLst>
              <a:ext uri="{FF2B5EF4-FFF2-40B4-BE49-F238E27FC236}">
                <a16:creationId xmlns:a16="http://schemas.microsoft.com/office/drawing/2014/main" id="{FC8D0A6E-E7D6-49F6-BC14-6DB70A2BBA4A}"/>
              </a:ext>
            </a:extLst>
          </p:cNvPr>
          <p:cNvPicPr>
            <a:picLocks noGrp="1" noChangeAspect="1"/>
          </p:cNvPicPr>
          <p:nvPr>
            <p:ph type="pic" sz="quarter" idx="4294967295"/>
          </p:nvPr>
        </p:nvPicPr>
        <p:blipFill rotWithShape="1">
          <a:blip r:embed="rId3"/>
          <a:srcRect t="6420"/>
          <a:stretch/>
        </p:blipFill>
        <p:spPr>
          <a:xfrm>
            <a:off x="6537316" y="1747610"/>
            <a:ext cx="5279413" cy="2941126"/>
          </a:xfrm>
        </p:spPr>
      </p:pic>
      <p:grpSp>
        <p:nvGrpSpPr>
          <p:cNvPr id="2" name="Group 1">
            <a:extLst>
              <a:ext uri="{FF2B5EF4-FFF2-40B4-BE49-F238E27FC236}">
                <a16:creationId xmlns:a16="http://schemas.microsoft.com/office/drawing/2014/main" id="{BC549DB3-7742-4898-9DF4-B00BC0D8EBEE}"/>
              </a:ext>
            </a:extLst>
          </p:cNvPr>
          <p:cNvGrpSpPr/>
          <p:nvPr/>
        </p:nvGrpSpPr>
        <p:grpSpPr>
          <a:xfrm>
            <a:off x="6663599" y="3213773"/>
            <a:ext cx="5649883" cy="3368780"/>
            <a:chOff x="6322338" y="3034568"/>
            <a:chExt cx="5891782" cy="3513014"/>
          </a:xfrm>
        </p:grpSpPr>
        <p:sp>
          <p:nvSpPr>
            <p:cNvPr id="6" name="Rectangle: Rounded Corners 5">
              <a:extLst>
                <a:ext uri="{FF2B5EF4-FFF2-40B4-BE49-F238E27FC236}">
                  <a16:creationId xmlns:a16="http://schemas.microsoft.com/office/drawing/2014/main" id="{C8B9135C-0293-489A-ADC3-7B94E318E0A5}"/>
                </a:ext>
                <a:ext uri="{C183D7F6-B498-43B3-948B-1728B52AA6E4}">
                  <adec:decorative xmlns:adec="http://schemas.microsoft.com/office/drawing/2017/decorative" val="1"/>
                </a:ext>
              </a:extLst>
            </p:cNvPr>
            <p:cNvSpPr/>
            <p:nvPr/>
          </p:nvSpPr>
          <p:spPr bwMode="auto">
            <a:xfrm>
              <a:off x="6322338" y="3034568"/>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 name="Picture 2" descr="A screenshot of a computer&#10;&#10;Description automatically generated">
              <a:extLst>
                <a:ext uri="{FF2B5EF4-FFF2-40B4-BE49-F238E27FC236}">
                  <a16:creationId xmlns:a16="http://schemas.microsoft.com/office/drawing/2014/main" id="{9AF8CF9F-55A7-45FB-A3B5-7A070457F2FD}"/>
                </a:ext>
              </a:extLst>
            </p:cNvPr>
            <p:cNvPicPr>
              <a:picLocks noChangeAspect="1"/>
            </p:cNvPicPr>
            <p:nvPr/>
          </p:nvPicPr>
          <p:blipFill>
            <a:blip r:embed="rId4"/>
            <a:stretch>
              <a:fillRect/>
            </a:stretch>
          </p:blipFill>
          <p:spPr>
            <a:xfrm>
              <a:off x="6668080" y="3219389"/>
              <a:ext cx="5200299" cy="3143373"/>
            </a:xfrm>
            <a:prstGeom prst="rect">
              <a:avLst/>
            </a:prstGeom>
          </p:spPr>
        </p:pic>
      </p:grpSp>
      <p:sp>
        <p:nvSpPr>
          <p:cNvPr id="18" name="Text Placeholder 2">
            <a:extLst>
              <a:ext uri="{FF2B5EF4-FFF2-40B4-BE49-F238E27FC236}">
                <a16:creationId xmlns:a16="http://schemas.microsoft.com/office/drawing/2014/main" id="{097192EF-EBD3-423A-B134-B23772443D07}"/>
              </a:ext>
            </a:extLst>
          </p:cNvPr>
          <p:cNvSpPr txBox="1">
            <a:spLocks/>
          </p:cNvSpPr>
          <p:nvPr/>
        </p:nvSpPr>
        <p:spPr>
          <a:xfrm>
            <a:off x="515903" y="1035876"/>
            <a:ext cx="11093485" cy="461665"/>
          </a:xfrm>
          <a:prstGeom prst="rect">
            <a:avLst/>
          </a:prstGeom>
        </p:spPr>
        <p:txBody>
          <a:bodyP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flip="none" rotWithShape="1">
                  <a:gsLst>
                    <a:gs pos="82000">
                      <a:schemeClr val="tx1"/>
                    </a:gs>
                    <a:gs pos="0">
                      <a:schemeClr val="tx1"/>
                    </a:gs>
                  </a:gsLst>
                  <a:lin ang="2700000" scaled="1"/>
                  <a:tileRect/>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flip="none" rotWithShape="1">
                  <a:gsLst>
                    <a:gs pos="82000">
                      <a:schemeClr val="tx1"/>
                    </a:gs>
                    <a:gs pos="0">
                      <a:schemeClr val="tx1"/>
                    </a:gs>
                  </a:gsLst>
                  <a:lin ang="2700000" scaled="1"/>
                  <a:tileRect/>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02" fontAlgn="base">
              <a:spcBef>
                <a:spcPts val="600"/>
              </a:spcBef>
              <a:buNone/>
              <a:defRPr/>
            </a:pPr>
            <a:r>
              <a:rPr lang="en-US" sz="2400">
                <a:solidFill>
                  <a:schemeClr val="tx1"/>
                </a:solidFill>
              </a:rPr>
              <a:t>Leverage the rich Teams environment to accelerate growth</a:t>
            </a:r>
          </a:p>
        </p:txBody>
      </p:sp>
      <p:sp>
        <p:nvSpPr>
          <p:cNvPr id="20" name="Arrow: Bent 19">
            <a:extLst>
              <a:ext uri="{FF2B5EF4-FFF2-40B4-BE49-F238E27FC236}">
                <a16:creationId xmlns:a16="http://schemas.microsoft.com/office/drawing/2014/main" id="{00A0678A-8AE2-4E8C-9B8C-9D72A382F4AA}"/>
              </a:ext>
            </a:extLst>
          </p:cNvPr>
          <p:cNvSpPr/>
          <p:nvPr/>
        </p:nvSpPr>
        <p:spPr bwMode="auto">
          <a:xfrm rot="5400000">
            <a:off x="-2242572" y="3853432"/>
            <a:ext cx="5247141"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tx1"/>
              </a:solidFill>
              <a:ea typeface="Segoe UI" pitchFamily="34" charset="0"/>
              <a:cs typeface="Segoe UI" pitchFamily="34" charset="0"/>
            </a:endParaRPr>
          </a:p>
        </p:txBody>
      </p:sp>
      <p:sp>
        <p:nvSpPr>
          <p:cNvPr id="22" name="Text Placeholder 4">
            <a:extLst>
              <a:ext uri="{FF2B5EF4-FFF2-40B4-BE49-F238E27FC236}">
                <a16:creationId xmlns:a16="http://schemas.microsoft.com/office/drawing/2014/main" id="{7C686C3C-B1B7-4F42-81E1-C20CFE3212C9}"/>
              </a:ext>
            </a:extLst>
          </p:cNvPr>
          <p:cNvSpPr txBox="1">
            <a:spLocks/>
          </p:cNvSpPr>
          <p:nvPr/>
        </p:nvSpPr>
        <p:spPr>
          <a:xfrm>
            <a:off x="584200" y="1711770"/>
            <a:ext cx="5657850" cy="4154984"/>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SzPct val="100000"/>
              <a:buFont typeface="Wingdings" panose="05000000000000000000" pitchFamily="2" charset="2"/>
              <a:buBlip>
                <a:blip r:embed="rId5"/>
              </a:buBlip>
            </a:pPr>
            <a:r>
              <a:rPr lang="en-US" sz="1800" dirty="0">
                <a:solidFill>
                  <a:schemeClr val="tx1"/>
                </a:solidFill>
              </a:rPr>
              <a:t>Leverage the dedicated Power BI add-in application for Microsoft Teams to </a:t>
            </a:r>
            <a:r>
              <a:rPr lang="en-US" sz="1800" dirty="0">
                <a:solidFill>
                  <a:schemeClr val="tx1"/>
                </a:solidFill>
                <a:latin typeface="+mj-lt"/>
              </a:rPr>
              <a:t>browse reports, dashboards, and workspaces </a:t>
            </a:r>
          </a:p>
          <a:p>
            <a:pPr marL="342900" indent="-342900">
              <a:buSzPct val="100000"/>
              <a:buFont typeface="Wingdings" panose="05000000000000000000" pitchFamily="2" charset="2"/>
              <a:buBlip>
                <a:blip r:embed="rId5"/>
              </a:buBlip>
            </a:pPr>
            <a:r>
              <a:rPr lang="en-US" sz="1800" dirty="0">
                <a:solidFill>
                  <a:schemeClr val="tx1"/>
                </a:solidFill>
                <a:latin typeface="+mj-lt"/>
              </a:rPr>
              <a:t>Directly embed links to Power BI applications </a:t>
            </a:r>
            <a:r>
              <a:rPr lang="en-US" sz="1800" dirty="0">
                <a:solidFill>
                  <a:schemeClr val="tx1"/>
                </a:solidFill>
              </a:rPr>
              <a:t>in Teams channel chats and browse Power BI datasets for analyzing data and generating reports</a:t>
            </a:r>
          </a:p>
          <a:p>
            <a:pPr marL="342900" indent="-342900">
              <a:buSzPct val="100000"/>
              <a:buFont typeface="Wingdings" panose="05000000000000000000" pitchFamily="2" charset="2"/>
              <a:buBlip>
                <a:blip r:embed="rId5"/>
              </a:buBlip>
            </a:pPr>
            <a:r>
              <a:rPr lang="en-US" sz="1800" dirty="0">
                <a:solidFill>
                  <a:schemeClr val="tx1"/>
                </a:solidFill>
              </a:rPr>
              <a:t>Utilize the Power Apps app in Teams to create canvas apps within Teams backed by Project Oakdale to </a:t>
            </a:r>
            <a:r>
              <a:rPr lang="en-US" sz="1800" dirty="0">
                <a:solidFill>
                  <a:schemeClr val="tx1"/>
                </a:solidFill>
                <a:latin typeface="+mj-lt"/>
              </a:rPr>
              <a:t>build custom apps, bots, and workflows</a:t>
            </a:r>
          </a:p>
          <a:p>
            <a:pPr marL="342900" indent="-342900">
              <a:buSzPct val="100000"/>
              <a:buFont typeface="Wingdings" panose="05000000000000000000" pitchFamily="2" charset="2"/>
              <a:buBlip>
                <a:blip r:embed="rId5"/>
              </a:buBlip>
            </a:pPr>
            <a:r>
              <a:rPr lang="en-US" sz="1800" dirty="0">
                <a:solidFill>
                  <a:schemeClr val="tx1"/>
                </a:solidFill>
                <a:latin typeface="+mj-lt"/>
              </a:rPr>
              <a:t>Integrate business data from a wide variety of sources</a:t>
            </a:r>
            <a:r>
              <a:rPr lang="en-US" sz="1800" dirty="0">
                <a:solidFill>
                  <a:schemeClr val="tx1"/>
                </a:solidFill>
              </a:rPr>
              <a:t>, including CDS, embedding a canvas app as a tab app in Teams via PowerApps tab for Teams</a:t>
            </a:r>
          </a:p>
        </p:txBody>
      </p:sp>
    </p:spTree>
    <p:extLst>
      <p:ext uri="{BB962C8B-B14F-4D97-AF65-F5344CB8AC3E}">
        <p14:creationId xmlns:p14="http://schemas.microsoft.com/office/powerpoint/2010/main" val="2085653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20000" decel="50000" fill="hold" grpId="0" nodeType="withEffect">
                                  <p:stCondLst>
                                    <p:cond delay="0"/>
                                  </p:stCondLst>
                                  <p:childTnLst>
                                    <p:animMotion origin="layout" path="M 0.30156 2.59259E-6 L -0.48177 2.59259E-6 " pathEditMode="relative" rAng="0" ptsTypes="AA">
                                      <p:cBhvr>
                                        <p:cTn id="6" dur="2000" fill="hold"/>
                                        <p:tgtEl>
                                          <p:spTgt spid="8"/>
                                        </p:tgtEl>
                                        <p:attrNameLst>
                                          <p:attrName>ppt_x</p:attrName>
                                          <p:attrName>ppt_y</p:attrName>
                                        </p:attrNameLst>
                                      </p:cBhvr>
                                      <p:rCtr x="-39167" y="0"/>
                                    </p:animMotion>
                                  </p:childTnLst>
                                </p:cTn>
                              </p:par>
                              <p:par>
                                <p:cTn id="7" presetID="35" presetClass="path" presetSubtype="0" accel="20000" decel="50000" fill="hold" nodeType="withEffect">
                                  <p:stCondLst>
                                    <p:cond delay="0"/>
                                  </p:stCondLst>
                                  <p:childTnLst>
                                    <p:animMotion origin="layout" path="M 0.30157 -2.96296E-6 L -0.48177 -2.96296E-6 " pathEditMode="relative" rAng="0" ptsTypes="AA">
                                      <p:cBhvr>
                                        <p:cTn id="8" dur="2000" fill="hold"/>
                                        <p:tgtEl>
                                          <p:spTgt spid="10"/>
                                        </p:tgtEl>
                                        <p:attrNameLst>
                                          <p:attrName>ppt_x</p:attrName>
                                          <p:attrName>ppt_y</p:attrName>
                                        </p:attrNameLst>
                                      </p:cBhvr>
                                      <p:rCtr x="-39167" y="0"/>
                                    </p:animMotion>
                                  </p:childTnLst>
                                </p:cTn>
                              </p:par>
                              <p:par>
                                <p:cTn id="9" presetID="35" presetClass="path" presetSubtype="0" accel="20000" decel="50000" fill="hold" nodeType="withEffect">
                                  <p:stCondLst>
                                    <p:cond delay="0"/>
                                  </p:stCondLst>
                                  <p:childTnLst>
                                    <p:animMotion origin="layout" path="M 0.30157 1.48148E-6 L -0.48177 1.48148E-6 " pathEditMode="relative" rAng="0" ptsTypes="AA">
                                      <p:cBhvr>
                                        <p:cTn id="10" dur="2000" fill="hold"/>
                                        <p:tgtEl>
                                          <p:spTgt spid="2"/>
                                        </p:tgtEl>
                                        <p:attrNameLst>
                                          <p:attrName>ppt_x</p:attrName>
                                          <p:attrName>ppt_y</p:attrName>
                                        </p:attrNameLst>
                                      </p:cBhvr>
                                      <p:rCtr x="-3916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
            <a:extLst>
              <a:ext uri="{FF2B5EF4-FFF2-40B4-BE49-F238E27FC236}">
                <a16:creationId xmlns:a16="http://schemas.microsoft.com/office/drawing/2014/main" id="{C77EF2C8-A626-4863-90B4-04D27211B4FE}"/>
              </a:ext>
            </a:extLst>
          </p:cNvPr>
          <p:cNvSpPr txBox="1">
            <a:spLocks/>
          </p:cNvSpPr>
          <p:nvPr/>
        </p:nvSpPr>
        <p:spPr>
          <a:xfrm>
            <a:off x="588262" y="457199"/>
            <a:ext cx="11123839" cy="1216681"/>
          </a:xfrm>
          <a:prstGeom prst="rect">
            <a:avLst/>
          </a:prstGeom>
        </p:spPr>
        <p:txBody>
          <a:bodyPr vert="horz" wrap="square" lIns="0" tIns="0" rIns="0" bIns="0" rtlCol="0" anchor="t" anchorCtr="0">
            <a:normAutofit/>
          </a:bodyPr>
          <a:lstStyle>
            <a:lvl1pPr algn="ctr" defTabSz="932742" rtl="0" eaLnBrk="1" latinLnBrk="0" hangingPunct="1">
              <a:lnSpc>
                <a:spcPct val="100000"/>
              </a:lnSpc>
              <a:spcBef>
                <a:spcPct val="0"/>
              </a:spcBef>
              <a:buNone/>
              <a:defRPr lang="en-US" sz="2800" b="1" i="0" kern="1200" cap="none" spc="-50" baseline="0">
                <a:ln w="3175">
                  <a:noFill/>
                </a:ln>
                <a:solidFill>
                  <a:schemeClr val="tx1"/>
                </a:solidFill>
                <a:effectLst/>
                <a:latin typeface="Segoe UI Semibold" panose="020B0502040204020203" pitchFamily="34" charset="0"/>
                <a:ea typeface="+mn-ea"/>
                <a:cs typeface="Segoe UI Semibold" panose="020B0502040204020203" pitchFamily="34" charset="0"/>
              </a:defRPr>
            </a:lvl1pPr>
          </a:lstStyle>
          <a:p>
            <a:pPr algn="l"/>
            <a:r>
              <a:rPr lang="en-US" sz="3600"/>
              <a:t>Build solutions for any use case</a:t>
            </a:r>
            <a:br>
              <a:rPr lang="en-US" sz="3200"/>
            </a:br>
            <a:r>
              <a:rPr lang="en-US" sz="2000"/>
              <a:t>Work with a scalable platform flexible enough to solve your business challenges, with IT in control, and robust security and governance via Power Platform Admin Center</a:t>
            </a:r>
            <a:endParaRPr lang="en-US"/>
          </a:p>
        </p:txBody>
      </p:sp>
      <p:sp>
        <p:nvSpPr>
          <p:cNvPr id="21" name="Rectangle 4">
            <a:extLst>
              <a:ext uri="{FF2B5EF4-FFF2-40B4-BE49-F238E27FC236}">
                <a16:creationId xmlns:a16="http://schemas.microsoft.com/office/drawing/2014/main" id="{B335D056-7F5D-4A1B-83CB-73485D7E9759}"/>
              </a:ext>
            </a:extLst>
          </p:cNvPr>
          <p:cNvSpPr/>
          <p:nvPr/>
        </p:nvSpPr>
        <p:spPr bwMode="auto">
          <a:xfrm>
            <a:off x="584200" y="1404898"/>
            <a:ext cx="11018520" cy="1865352"/>
          </a:xfrm>
          <a:custGeom>
            <a:avLst/>
            <a:gdLst>
              <a:gd name="connsiteX0" fmla="*/ 0 w 11018520"/>
              <a:gd name="connsiteY0" fmla="*/ 0 h 1865352"/>
              <a:gd name="connsiteX1" fmla="*/ 11018520 w 11018520"/>
              <a:gd name="connsiteY1" fmla="*/ 0 h 1865352"/>
              <a:gd name="connsiteX2" fmla="*/ 11018520 w 11018520"/>
              <a:gd name="connsiteY2" fmla="*/ 1865352 h 1865352"/>
              <a:gd name="connsiteX3" fmla="*/ 0 w 11018520"/>
              <a:gd name="connsiteY3" fmla="*/ 1865352 h 1865352"/>
              <a:gd name="connsiteX4" fmla="*/ 0 w 11018520"/>
              <a:gd name="connsiteY4" fmla="*/ 0 h 1865352"/>
              <a:gd name="connsiteX0" fmla="*/ 0 w 11018520"/>
              <a:gd name="connsiteY0" fmla="*/ 0 h 1865352"/>
              <a:gd name="connsiteX1" fmla="*/ 11018520 w 11018520"/>
              <a:gd name="connsiteY1" fmla="*/ 0 h 1865352"/>
              <a:gd name="connsiteX2" fmla="*/ 11018520 w 11018520"/>
              <a:gd name="connsiteY2" fmla="*/ 1865352 h 1865352"/>
              <a:gd name="connsiteX3" fmla="*/ 0 w 11018520"/>
              <a:gd name="connsiteY3" fmla="*/ 1865352 h 1865352"/>
              <a:gd name="connsiteX4" fmla="*/ 0 w 11018520"/>
              <a:gd name="connsiteY4" fmla="*/ 0 h 1865352"/>
              <a:gd name="connsiteX0" fmla="*/ 9525 w 11018520"/>
              <a:gd name="connsiteY0" fmla="*/ 1171575 h 1865352"/>
              <a:gd name="connsiteX1" fmla="*/ 11018520 w 11018520"/>
              <a:gd name="connsiteY1" fmla="*/ 0 h 1865352"/>
              <a:gd name="connsiteX2" fmla="*/ 11018520 w 11018520"/>
              <a:gd name="connsiteY2" fmla="*/ 1865352 h 1865352"/>
              <a:gd name="connsiteX3" fmla="*/ 0 w 11018520"/>
              <a:gd name="connsiteY3" fmla="*/ 1865352 h 1865352"/>
              <a:gd name="connsiteX4" fmla="*/ 9525 w 11018520"/>
              <a:gd name="connsiteY4" fmla="*/ 1171575 h 1865352"/>
              <a:gd name="connsiteX0" fmla="*/ 9525 w 11018520"/>
              <a:gd name="connsiteY0" fmla="*/ 1171575 h 1865352"/>
              <a:gd name="connsiteX1" fmla="*/ 11018520 w 11018520"/>
              <a:gd name="connsiteY1" fmla="*/ 0 h 1865352"/>
              <a:gd name="connsiteX2" fmla="*/ 11018520 w 11018520"/>
              <a:gd name="connsiteY2" fmla="*/ 1865352 h 1865352"/>
              <a:gd name="connsiteX3" fmla="*/ 0 w 11018520"/>
              <a:gd name="connsiteY3" fmla="*/ 1865352 h 1865352"/>
              <a:gd name="connsiteX4" fmla="*/ 9525 w 11018520"/>
              <a:gd name="connsiteY4" fmla="*/ 1171575 h 1865352"/>
              <a:gd name="connsiteX0" fmla="*/ 9525 w 11018520"/>
              <a:gd name="connsiteY0" fmla="*/ 1171575 h 1865352"/>
              <a:gd name="connsiteX1" fmla="*/ 11018520 w 11018520"/>
              <a:gd name="connsiteY1" fmla="*/ 0 h 1865352"/>
              <a:gd name="connsiteX2" fmla="*/ 11018520 w 11018520"/>
              <a:gd name="connsiteY2" fmla="*/ 1865352 h 1865352"/>
              <a:gd name="connsiteX3" fmla="*/ 0 w 11018520"/>
              <a:gd name="connsiteY3" fmla="*/ 1865352 h 1865352"/>
              <a:gd name="connsiteX4" fmla="*/ 9525 w 11018520"/>
              <a:gd name="connsiteY4" fmla="*/ 1171575 h 1865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20" h="1865352">
                <a:moveTo>
                  <a:pt x="9525" y="1171575"/>
                </a:moveTo>
                <a:cubicBezTo>
                  <a:pt x="4444365" y="1228725"/>
                  <a:pt x="7926705" y="904875"/>
                  <a:pt x="11018520" y="0"/>
                </a:cubicBezTo>
                <a:lnTo>
                  <a:pt x="11018520" y="1865352"/>
                </a:lnTo>
                <a:lnTo>
                  <a:pt x="0" y="1865352"/>
                </a:lnTo>
                <a:lnTo>
                  <a:pt x="9525" y="117157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7BC548D6-C26D-436D-A18A-A30A8628B1C9}"/>
              </a:ext>
            </a:extLst>
          </p:cNvPr>
          <p:cNvSpPr/>
          <p:nvPr/>
        </p:nvSpPr>
        <p:spPr bwMode="auto">
          <a:xfrm>
            <a:off x="8163403" y="3594100"/>
            <a:ext cx="3445985" cy="5879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14314">
              <a:lnSpc>
                <a:spcPct val="90000"/>
              </a:lnSpc>
              <a:spcAft>
                <a:spcPts val="588"/>
              </a:spcAft>
              <a:defRPr/>
            </a:pPr>
            <a:r>
              <a:rPr lang="en-US" sz="1800">
                <a:solidFill>
                  <a:schemeClr val="tx1"/>
                </a:solidFill>
                <a:latin typeface="+mj-lt"/>
                <a:cs typeface="Segoe UI" panose="020B0502040204020203" pitchFamily="34" charset="0"/>
              </a:rPr>
              <a:t>Modernize your entire business</a:t>
            </a:r>
          </a:p>
        </p:txBody>
      </p:sp>
      <p:sp>
        <p:nvSpPr>
          <p:cNvPr id="24" name="Rectangle 23">
            <a:extLst>
              <a:ext uri="{FF2B5EF4-FFF2-40B4-BE49-F238E27FC236}">
                <a16:creationId xmlns:a16="http://schemas.microsoft.com/office/drawing/2014/main" id="{AE538613-5126-4DA9-BF07-DF5F01186468}"/>
              </a:ext>
            </a:extLst>
          </p:cNvPr>
          <p:cNvSpPr/>
          <p:nvPr/>
        </p:nvSpPr>
        <p:spPr bwMode="auto">
          <a:xfrm>
            <a:off x="4300958" y="3594100"/>
            <a:ext cx="3773726" cy="5879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14314">
              <a:lnSpc>
                <a:spcPct val="90000"/>
              </a:lnSpc>
              <a:spcAft>
                <a:spcPts val="588"/>
              </a:spcAft>
              <a:defRPr/>
            </a:pPr>
            <a:r>
              <a:rPr lang="en-US" sz="1800">
                <a:solidFill>
                  <a:schemeClr val="tx1"/>
                </a:solidFill>
                <a:latin typeface="+mj-lt"/>
                <a:cs typeface="Segoe UI" panose="020B0502040204020203" pitchFamily="34" charset="0"/>
              </a:rPr>
              <a:t>Work across business units </a:t>
            </a:r>
          </a:p>
        </p:txBody>
      </p:sp>
      <p:sp>
        <p:nvSpPr>
          <p:cNvPr id="26" name="Rectangle 25">
            <a:extLst>
              <a:ext uri="{FF2B5EF4-FFF2-40B4-BE49-F238E27FC236}">
                <a16:creationId xmlns:a16="http://schemas.microsoft.com/office/drawing/2014/main" id="{D725A43F-1043-4EDE-8710-6F92AB649725}"/>
              </a:ext>
            </a:extLst>
          </p:cNvPr>
          <p:cNvSpPr/>
          <p:nvPr/>
        </p:nvSpPr>
        <p:spPr bwMode="auto">
          <a:xfrm>
            <a:off x="584202" y="3594100"/>
            <a:ext cx="3628037" cy="58795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14314">
              <a:lnSpc>
                <a:spcPct val="90000"/>
              </a:lnSpc>
              <a:spcAft>
                <a:spcPts val="588"/>
              </a:spcAft>
              <a:defRPr/>
            </a:pPr>
            <a:r>
              <a:rPr lang="en-US" sz="1800">
                <a:solidFill>
                  <a:schemeClr val="tx1"/>
                </a:solidFill>
                <a:latin typeface="+mj-lt"/>
                <a:cs typeface="Segoe UI" panose="020B0502040204020203" pitchFamily="34" charset="0"/>
              </a:rPr>
              <a:t>Streamline business processes</a:t>
            </a:r>
          </a:p>
        </p:txBody>
      </p:sp>
      <p:grpSp>
        <p:nvGrpSpPr>
          <p:cNvPr id="30" name="Group 29">
            <a:extLst>
              <a:ext uri="{FF2B5EF4-FFF2-40B4-BE49-F238E27FC236}">
                <a16:creationId xmlns:a16="http://schemas.microsoft.com/office/drawing/2014/main" id="{320EC894-995F-4DE9-911D-913A417C1D59}"/>
              </a:ext>
            </a:extLst>
          </p:cNvPr>
          <p:cNvGrpSpPr/>
          <p:nvPr/>
        </p:nvGrpSpPr>
        <p:grpSpPr>
          <a:xfrm>
            <a:off x="620982" y="4280662"/>
            <a:ext cx="10982756" cy="1679182"/>
            <a:chOff x="620982" y="3789691"/>
            <a:chExt cx="10982756" cy="2422322"/>
          </a:xfrm>
        </p:grpSpPr>
        <p:cxnSp>
          <p:nvCxnSpPr>
            <p:cNvPr id="31" name="Straight Connector 30">
              <a:extLst>
                <a:ext uri="{FF2B5EF4-FFF2-40B4-BE49-F238E27FC236}">
                  <a16:creationId xmlns:a16="http://schemas.microsoft.com/office/drawing/2014/main" id="{C8EE003C-DC27-4D77-A7BF-1D9F2823A541}"/>
                </a:ext>
              </a:extLst>
            </p:cNvPr>
            <p:cNvCxnSpPr>
              <a:cxnSpLocks/>
            </p:cNvCxnSpPr>
            <p:nvPr/>
          </p:nvCxnSpPr>
          <p:spPr>
            <a:xfrm>
              <a:off x="8128307" y="3789691"/>
              <a:ext cx="0" cy="2422322"/>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7A8367E-62EF-4D0C-AD31-0BF690EB2E23}"/>
                </a:ext>
              </a:extLst>
            </p:cNvPr>
            <p:cNvCxnSpPr>
              <a:cxnSpLocks/>
            </p:cNvCxnSpPr>
            <p:nvPr/>
          </p:nvCxnSpPr>
          <p:spPr>
            <a:xfrm>
              <a:off x="4239287" y="3789691"/>
              <a:ext cx="0" cy="2422322"/>
            </a:xfrm>
            <a:prstGeom prst="line">
              <a:avLst/>
            </a:prstGeom>
            <a:ln>
              <a:solidFill>
                <a:schemeClr val="bg1">
                  <a:lumMod val="8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09F030E-AB96-4D20-959C-A5465ECD0E2F}"/>
                </a:ext>
              </a:extLst>
            </p:cNvPr>
            <p:cNvSpPr/>
            <p:nvPr/>
          </p:nvSpPr>
          <p:spPr bwMode="auto">
            <a:xfrm>
              <a:off x="620982" y="3813181"/>
              <a:ext cx="3490465" cy="213615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defTabSz="932200" fontAlgn="base">
                <a:spcBef>
                  <a:spcPts val="100"/>
                </a:spcBef>
                <a:spcAft>
                  <a:spcPts val="600"/>
                </a:spcAft>
                <a:defRPr/>
              </a:pPr>
              <a:r>
                <a:rPr lang="en-US" sz="1600" kern="0">
                  <a:ea typeface="Segoe UI" panose="020B0502040204020203" pitchFamily="34" charset="0"/>
                  <a:cs typeface="Segoe UI Semibold" panose="020B0702040204020203" pitchFamily="34" charset="0"/>
                </a:rPr>
                <a:t>Automate paper processes &amp; manual data collection</a:t>
              </a:r>
            </a:p>
            <a:p>
              <a:pPr marL="114300" defTabSz="932200" fontAlgn="base">
                <a:spcBef>
                  <a:spcPts val="100"/>
                </a:spcBef>
                <a:spcAft>
                  <a:spcPts val="600"/>
                </a:spcAft>
                <a:defRPr/>
              </a:pPr>
              <a:r>
                <a:rPr lang="en-US" sz="1600" kern="0">
                  <a:ea typeface="Segoe UI" panose="020B0502040204020203" pitchFamily="34" charset="0"/>
                  <a:cs typeface="Segoe UI Semibold" panose="020B0702040204020203" pitchFamily="34" charset="0"/>
                </a:rPr>
                <a:t>Extend Office 365 and Dynamics 365 apps and data</a:t>
              </a:r>
            </a:p>
          </p:txBody>
        </p:sp>
        <p:sp>
          <p:nvSpPr>
            <p:cNvPr id="34" name="Rectangle 33">
              <a:extLst>
                <a:ext uri="{FF2B5EF4-FFF2-40B4-BE49-F238E27FC236}">
                  <a16:creationId xmlns:a16="http://schemas.microsoft.com/office/drawing/2014/main" id="{C6C13DC6-B335-4A9F-B223-381A93855EBF}"/>
                </a:ext>
              </a:extLst>
            </p:cNvPr>
            <p:cNvSpPr/>
            <p:nvPr/>
          </p:nvSpPr>
          <p:spPr bwMode="auto">
            <a:xfrm>
              <a:off x="4367127" y="3813181"/>
              <a:ext cx="3490465" cy="213615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114300" defTabSz="932200" fontAlgn="base">
                <a:spcBef>
                  <a:spcPts val="100"/>
                </a:spcBef>
                <a:spcAft>
                  <a:spcPts val="600"/>
                </a:spcAft>
                <a:defRPr/>
              </a:pPr>
              <a:r>
                <a:rPr lang="en-US" sz="1600" kern="0">
                  <a:ea typeface="Segoe UI" panose="020B0502040204020203" pitchFamily="34" charset="0"/>
                  <a:cs typeface="Segoe UI Semibold" panose="020B0702040204020203" pitchFamily="34" charset="0"/>
                </a:rPr>
                <a:t>Build mission-critical apps and departmental solutions</a:t>
              </a:r>
            </a:p>
            <a:p>
              <a:pPr marL="114300" defTabSz="932200" fontAlgn="base">
                <a:spcBef>
                  <a:spcPts val="100"/>
                </a:spcBef>
                <a:spcAft>
                  <a:spcPts val="600"/>
                </a:spcAft>
                <a:defRPr/>
              </a:pPr>
              <a:r>
                <a:rPr lang="en-US" sz="1600" kern="0">
                  <a:ea typeface="Segoe UI" panose="020B0502040204020203" pitchFamily="34" charset="0"/>
                  <a:cs typeface="Segoe UI Semibold" panose="020B0702040204020203" pitchFamily="34" charset="0"/>
                </a:rPr>
                <a:t>Update legacy apps</a:t>
              </a:r>
            </a:p>
          </p:txBody>
        </p:sp>
        <p:sp>
          <p:nvSpPr>
            <p:cNvPr id="35" name="Rectangle 34">
              <a:extLst>
                <a:ext uri="{FF2B5EF4-FFF2-40B4-BE49-F238E27FC236}">
                  <a16:creationId xmlns:a16="http://schemas.microsoft.com/office/drawing/2014/main" id="{2447C402-FD01-404A-B111-2700C9BA7336}"/>
                </a:ext>
              </a:extLst>
            </p:cNvPr>
            <p:cNvSpPr/>
            <p:nvPr/>
          </p:nvSpPr>
          <p:spPr bwMode="auto">
            <a:xfrm>
              <a:off x="8343900" y="3813181"/>
              <a:ext cx="3259838" cy="2136151"/>
            </a:xfrm>
            <a:prstGeom prst="rect">
              <a:avLst/>
            </a:prstGeom>
            <a:noFill/>
            <a:ln w="2857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200" fontAlgn="base">
                <a:spcBef>
                  <a:spcPts val="100"/>
                </a:spcBef>
                <a:spcAft>
                  <a:spcPts val="600"/>
                </a:spcAft>
                <a:defRPr/>
              </a:pPr>
              <a:r>
                <a:rPr lang="en-US" sz="1600" kern="0">
                  <a:ea typeface="Segoe UI" panose="020B0502040204020203" pitchFamily="34" charset="0"/>
                  <a:cs typeface="Segoe UI Semibold" panose="020B0702040204020203" pitchFamily="34" charset="0"/>
                </a:rPr>
                <a:t>Deliver immersive, complex platform modernizations</a:t>
              </a:r>
            </a:p>
            <a:p>
              <a:pPr defTabSz="932200" fontAlgn="base">
                <a:spcBef>
                  <a:spcPts val="100"/>
                </a:spcBef>
                <a:spcAft>
                  <a:spcPts val="600"/>
                </a:spcAft>
                <a:defRPr/>
              </a:pPr>
              <a:r>
                <a:rPr lang="en-US" sz="1600" kern="0">
                  <a:ea typeface="Segoe UI" panose="020B0502040204020203" pitchFamily="34" charset="0"/>
                  <a:cs typeface="Segoe UI Semibold" panose="020B0702040204020203" pitchFamily="34" charset="0"/>
                </a:rPr>
                <a:t>Consolidate data, build advanced analytics solutions</a:t>
              </a:r>
            </a:p>
          </p:txBody>
        </p:sp>
      </p:grpSp>
      <p:grpSp>
        <p:nvGrpSpPr>
          <p:cNvPr id="12" name="Group 11">
            <a:extLst>
              <a:ext uri="{FF2B5EF4-FFF2-40B4-BE49-F238E27FC236}">
                <a16:creationId xmlns:a16="http://schemas.microsoft.com/office/drawing/2014/main" id="{13DCA631-7E05-4623-A77D-B5402F8A936A}"/>
              </a:ext>
            </a:extLst>
          </p:cNvPr>
          <p:cNvGrpSpPr/>
          <p:nvPr/>
        </p:nvGrpSpPr>
        <p:grpSpPr>
          <a:xfrm>
            <a:off x="2145713" y="2239232"/>
            <a:ext cx="707250" cy="698742"/>
            <a:chOff x="2145713" y="2239232"/>
            <a:chExt cx="707250" cy="698742"/>
          </a:xfrm>
        </p:grpSpPr>
        <p:sp>
          <p:nvSpPr>
            <p:cNvPr id="37" name="Oval 36">
              <a:extLst>
                <a:ext uri="{FF2B5EF4-FFF2-40B4-BE49-F238E27FC236}">
                  <a16:creationId xmlns:a16="http://schemas.microsoft.com/office/drawing/2014/main" id="{6D9A250D-D93D-4423-A3F2-3293730D4F28}"/>
                </a:ext>
              </a:extLst>
            </p:cNvPr>
            <p:cNvSpPr/>
            <p:nvPr/>
          </p:nvSpPr>
          <p:spPr bwMode="auto">
            <a:xfrm>
              <a:off x="2145713" y="2239232"/>
              <a:ext cx="707250" cy="698742"/>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pic>
          <p:nvPicPr>
            <p:cNvPr id="39" name="Picture 38">
              <a:extLst>
                <a:ext uri="{FF2B5EF4-FFF2-40B4-BE49-F238E27FC236}">
                  <a16:creationId xmlns:a16="http://schemas.microsoft.com/office/drawing/2014/main" id="{57293276-ED42-48DA-9B52-F6ABE49B57A1}"/>
                </a:ext>
              </a:extLst>
            </p:cNvPr>
            <p:cNvPicPr>
              <a:picLocks noChangeAspect="1"/>
            </p:cNvPicPr>
            <p:nvPr/>
          </p:nvPicPr>
          <p:blipFill>
            <a:blip r:embed="rId3"/>
            <a:srcRect/>
            <a:stretch/>
          </p:blipFill>
          <p:spPr>
            <a:xfrm>
              <a:off x="2343417" y="2432682"/>
              <a:ext cx="311842" cy="311842"/>
            </a:xfrm>
            <a:prstGeom prst="rect">
              <a:avLst/>
            </a:prstGeom>
          </p:spPr>
        </p:pic>
      </p:grpSp>
      <p:grpSp>
        <p:nvGrpSpPr>
          <p:cNvPr id="13" name="Group 12">
            <a:extLst>
              <a:ext uri="{FF2B5EF4-FFF2-40B4-BE49-F238E27FC236}">
                <a16:creationId xmlns:a16="http://schemas.microsoft.com/office/drawing/2014/main" id="{6E07F54E-C0CA-436C-B274-1CB3AB4FB6D9}"/>
              </a:ext>
            </a:extLst>
          </p:cNvPr>
          <p:cNvGrpSpPr/>
          <p:nvPr/>
        </p:nvGrpSpPr>
        <p:grpSpPr>
          <a:xfrm>
            <a:off x="5935314" y="2239232"/>
            <a:ext cx="707250" cy="698742"/>
            <a:chOff x="5935314" y="2239232"/>
            <a:chExt cx="707250" cy="698742"/>
          </a:xfrm>
        </p:grpSpPr>
        <p:sp>
          <p:nvSpPr>
            <p:cNvPr id="44" name="Oval 43">
              <a:extLst>
                <a:ext uri="{FF2B5EF4-FFF2-40B4-BE49-F238E27FC236}">
                  <a16:creationId xmlns:a16="http://schemas.microsoft.com/office/drawing/2014/main" id="{E1058DCB-727C-4AF3-998F-398A4359C316}"/>
                </a:ext>
              </a:extLst>
            </p:cNvPr>
            <p:cNvSpPr/>
            <p:nvPr/>
          </p:nvSpPr>
          <p:spPr bwMode="auto">
            <a:xfrm>
              <a:off x="5935314" y="2239232"/>
              <a:ext cx="707250" cy="698742"/>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pic>
          <p:nvPicPr>
            <p:cNvPr id="40" name="Picture 39">
              <a:extLst>
                <a:ext uri="{FF2B5EF4-FFF2-40B4-BE49-F238E27FC236}">
                  <a16:creationId xmlns:a16="http://schemas.microsoft.com/office/drawing/2014/main" id="{D334D829-D6C2-407D-8ACA-7F4FC5636ADD}"/>
                </a:ext>
              </a:extLst>
            </p:cNvPr>
            <p:cNvPicPr>
              <a:picLocks noChangeAspect="1"/>
            </p:cNvPicPr>
            <p:nvPr/>
          </p:nvPicPr>
          <p:blipFill>
            <a:blip r:embed="rId4"/>
            <a:srcRect/>
            <a:stretch/>
          </p:blipFill>
          <p:spPr>
            <a:xfrm>
              <a:off x="6124690" y="2424354"/>
              <a:ext cx="328498" cy="328498"/>
            </a:xfrm>
            <a:prstGeom prst="rect">
              <a:avLst/>
            </a:prstGeom>
          </p:spPr>
        </p:pic>
      </p:grpSp>
      <p:grpSp>
        <p:nvGrpSpPr>
          <p:cNvPr id="14" name="Group 13">
            <a:extLst>
              <a:ext uri="{FF2B5EF4-FFF2-40B4-BE49-F238E27FC236}">
                <a16:creationId xmlns:a16="http://schemas.microsoft.com/office/drawing/2014/main" id="{2BE75779-BBFE-40AE-A756-304B186BC0A4}"/>
              </a:ext>
            </a:extLst>
          </p:cNvPr>
          <p:cNvGrpSpPr/>
          <p:nvPr/>
        </p:nvGrpSpPr>
        <p:grpSpPr>
          <a:xfrm>
            <a:off x="9628814" y="2239232"/>
            <a:ext cx="707250" cy="698742"/>
            <a:chOff x="9628814" y="2239232"/>
            <a:chExt cx="707250" cy="698742"/>
          </a:xfrm>
        </p:grpSpPr>
        <p:sp>
          <p:nvSpPr>
            <p:cNvPr id="47" name="Oval 46">
              <a:extLst>
                <a:ext uri="{FF2B5EF4-FFF2-40B4-BE49-F238E27FC236}">
                  <a16:creationId xmlns:a16="http://schemas.microsoft.com/office/drawing/2014/main" id="{E1036FE7-282A-40AE-AC61-EBFE35D44652}"/>
                </a:ext>
              </a:extLst>
            </p:cNvPr>
            <p:cNvSpPr/>
            <p:nvPr/>
          </p:nvSpPr>
          <p:spPr bwMode="auto">
            <a:xfrm>
              <a:off x="9628814" y="2239232"/>
              <a:ext cx="707250" cy="698742"/>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gradFill>
                  <a:gsLst>
                    <a:gs pos="0">
                      <a:srgbClr val="FFFFFF"/>
                    </a:gs>
                    <a:gs pos="100000">
                      <a:srgbClr val="FFFFFF"/>
                    </a:gs>
                  </a:gsLst>
                  <a:lin ang="5400000" scaled="0"/>
                </a:gradFill>
                <a:latin typeface="Segoe UI"/>
                <a:cs typeface="Segoe UI" pitchFamily="34" charset="0"/>
              </a:endParaRPr>
            </a:p>
          </p:txBody>
        </p:sp>
        <p:pic>
          <p:nvPicPr>
            <p:cNvPr id="41" name="Picture 40">
              <a:extLst>
                <a:ext uri="{FF2B5EF4-FFF2-40B4-BE49-F238E27FC236}">
                  <a16:creationId xmlns:a16="http://schemas.microsoft.com/office/drawing/2014/main" id="{2E05DC46-0B36-4D68-9406-F366D9C9BEB7}"/>
                </a:ext>
              </a:extLst>
            </p:cNvPr>
            <p:cNvPicPr>
              <a:picLocks noChangeAspect="1"/>
            </p:cNvPicPr>
            <p:nvPr/>
          </p:nvPicPr>
          <p:blipFill>
            <a:blip r:embed="rId5"/>
            <a:srcRect/>
            <a:stretch/>
          </p:blipFill>
          <p:spPr>
            <a:xfrm flipH="1">
              <a:off x="9778113" y="2384277"/>
              <a:ext cx="408652" cy="408652"/>
            </a:xfrm>
            <a:prstGeom prst="rect">
              <a:avLst/>
            </a:prstGeom>
          </p:spPr>
        </p:pic>
      </p:grpSp>
      <p:sp>
        <p:nvSpPr>
          <p:cNvPr id="3" name="TextBox 2">
            <a:extLst>
              <a:ext uri="{FF2B5EF4-FFF2-40B4-BE49-F238E27FC236}">
                <a16:creationId xmlns:a16="http://schemas.microsoft.com/office/drawing/2014/main" id="{84F0C161-BB9B-4656-A9E1-E5C41C328277}"/>
              </a:ext>
            </a:extLst>
          </p:cNvPr>
          <p:cNvSpPr txBox="1"/>
          <p:nvPr/>
        </p:nvSpPr>
        <p:spPr>
          <a:xfrm>
            <a:off x="584200" y="3313061"/>
            <a:ext cx="351058" cy="184666"/>
          </a:xfrm>
          <a:prstGeom prst="rect">
            <a:avLst/>
          </a:prstGeom>
          <a:noFill/>
        </p:spPr>
        <p:txBody>
          <a:bodyPr wrap="none" lIns="0" tIns="0" rIns="0" bIns="0" rtlCol="0">
            <a:spAutoFit/>
          </a:bodyPr>
          <a:lstStyle/>
          <a:p>
            <a:pPr algn="l"/>
            <a:r>
              <a:rPr lang="en-IN" sz="1200">
                <a:latin typeface="+mj-lt"/>
              </a:rPr>
              <a:t>Basic</a:t>
            </a:r>
          </a:p>
        </p:txBody>
      </p:sp>
      <p:sp>
        <p:nvSpPr>
          <p:cNvPr id="49" name="TextBox 48">
            <a:extLst>
              <a:ext uri="{FF2B5EF4-FFF2-40B4-BE49-F238E27FC236}">
                <a16:creationId xmlns:a16="http://schemas.microsoft.com/office/drawing/2014/main" id="{A752622F-556D-4C86-9BC3-0CAEA342C6A4}"/>
              </a:ext>
            </a:extLst>
          </p:cNvPr>
          <p:cNvSpPr txBox="1"/>
          <p:nvPr/>
        </p:nvSpPr>
        <p:spPr>
          <a:xfrm>
            <a:off x="11008005" y="3313061"/>
            <a:ext cx="615553" cy="184666"/>
          </a:xfrm>
          <a:prstGeom prst="rect">
            <a:avLst/>
          </a:prstGeom>
          <a:noFill/>
        </p:spPr>
        <p:txBody>
          <a:bodyPr wrap="none" lIns="0" tIns="0" rIns="0" bIns="0" rtlCol="0">
            <a:spAutoFit/>
          </a:bodyPr>
          <a:lstStyle/>
          <a:p>
            <a:pPr algn="l"/>
            <a:r>
              <a:rPr lang="en-IN" sz="1200">
                <a:latin typeface="+mj-lt"/>
              </a:rPr>
              <a:t>Complex</a:t>
            </a:r>
          </a:p>
        </p:txBody>
      </p:sp>
    </p:spTree>
    <p:extLst>
      <p:ext uri="{BB962C8B-B14F-4D97-AF65-F5344CB8AC3E}">
        <p14:creationId xmlns:p14="http://schemas.microsoft.com/office/powerpoint/2010/main" val="99558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10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49"/>
                                        </p:tgtEl>
                                        <p:attrNameLst>
                                          <p:attrName>style.visibility</p:attrName>
                                        </p:attrNameLst>
                                      </p:cBhvr>
                                      <p:to>
                                        <p:strVal val="visible"/>
                                      </p:to>
                                    </p:set>
                                    <p:animEffect transition="in" filter="fade">
                                      <p:cBhvr>
                                        <p:cTn id="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6" grpId="0" animBg="1"/>
      <p:bldP spid="3"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38650D-C2F3-499F-8CDC-9220E4150531}"/>
              </a:ext>
            </a:extLst>
          </p:cNvPr>
          <p:cNvSpPr>
            <a:spLocks noGrp="1"/>
          </p:cNvSpPr>
          <p:nvPr>
            <p:ph type="title"/>
          </p:nvPr>
        </p:nvSpPr>
        <p:spPr>
          <a:xfrm>
            <a:off x="584198" y="2425780"/>
            <a:ext cx="6568769" cy="1107996"/>
          </a:xfrm>
        </p:spPr>
        <p:txBody>
          <a:bodyPr/>
          <a:lstStyle/>
          <a:p>
            <a:r>
              <a:rPr lang="en-US" dirty="0"/>
              <a:t>Power Platform Success stories </a:t>
            </a:r>
          </a:p>
        </p:txBody>
      </p:sp>
    </p:spTree>
    <p:extLst>
      <p:ext uri="{BB962C8B-B14F-4D97-AF65-F5344CB8AC3E}">
        <p14:creationId xmlns:p14="http://schemas.microsoft.com/office/powerpoint/2010/main" val="1658450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amit Saini's PowerApps journey at Heathrow">
            <a:hlinkClick r:id="" action="ppaction://media"/>
            <a:extLst>
              <a:ext uri="{FF2B5EF4-FFF2-40B4-BE49-F238E27FC236}">
                <a16:creationId xmlns:a16="http://schemas.microsoft.com/office/drawing/2014/main" id="{6ADD195A-9D1E-46E9-A9B3-23A1364AF9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12192001" cy="6858001"/>
          </a:xfrm>
          <a:prstGeom prst="rect">
            <a:avLst/>
          </a:prstGeom>
        </p:spPr>
      </p:pic>
    </p:spTree>
    <p:extLst>
      <p:ext uri="{BB962C8B-B14F-4D97-AF65-F5344CB8AC3E}">
        <p14:creationId xmlns:p14="http://schemas.microsoft.com/office/powerpoint/2010/main" val="413509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482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BA412ED-598A-48C8-9EAA-D0F9131C9155}"/>
              </a:ext>
            </a:extLst>
          </p:cNvPr>
          <p:cNvSpPr/>
          <p:nvPr/>
        </p:nvSpPr>
        <p:spPr bwMode="auto">
          <a:xfrm>
            <a:off x="0" y="1435100"/>
            <a:ext cx="12192000" cy="23876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ED456F99-9F25-4482-B49A-62B549F80C0A}"/>
              </a:ext>
            </a:extLst>
          </p:cNvPr>
          <p:cNvSpPr/>
          <p:nvPr/>
        </p:nvSpPr>
        <p:spPr bwMode="auto">
          <a:xfrm>
            <a:off x="0" y="3657600"/>
            <a:ext cx="12192000" cy="26114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320EDD9-7703-4291-8FE7-89477445F964}"/>
              </a:ext>
            </a:extLst>
          </p:cNvPr>
          <p:cNvSpPr>
            <a:spLocks noGrp="1"/>
          </p:cNvSpPr>
          <p:nvPr>
            <p:ph type="title"/>
          </p:nvPr>
        </p:nvSpPr>
        <p:spPr/>
        <p:txBody>
          <a:bodyPr/>
          <a:lstStyle/>
          <a:p>
            <a:r>
              <a:rPr lang="en-US" dirty="0"/>
              <a:t>Organizations face various challenges today</a:t>
            </a:r>
          </a:p>
        </p:txBody>
      </p:sp>
      <p:sp>
        <p:nvSpPr>
          <p:cNvPr id="8" name="Oval 7">
            <a:extLst>
              <a:ext uri="{FF2B5EF4-FFF2-40B4-BE49-F238E27FC236}">
                <a16:creationId xmlns:a16="http://schemas.microsoft.com/office/drawing/2014/main" id="{3AF81007-C4FA-4CF5-B4E0-2D6B1162CEA9}"/>
              </a:ext>
            </a:extLst>
          </p:cNvPr>
          <p:cNvSpPr/>
          <p:nvPr/>
        </p:nvSpPr>
        <p:spPr bwMode="auto">
          <a:xfrm>
            <a:off x="927942" y="17167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03FA4E7-E642-436B-B593-F0BA2CD18DF0}"/>
              </a:ext>
            </a:extLst>
          </p:cNvPr>
          <p:cNvSpPr/>
          <p:nvPr/>
        </p:nvSpPr>
        <p:spPr>
          <a:xfrm>
            <a:off x="908391" y="2847678"/>
            <a:ext cx="1017907" cy="492443"/>
          </a:xfrm>
          <a:prstGeom prst="rect">
            <a:avLst/>
          </a:prstGeom>
        </p:spPr>
        <p:txBody>
          <a:bodyPr wrap="none" lIns="0" tIns="0" rIns="0" bIns="0">
            <a:spAutoFit/>
          </a:bodyPr>
          <a:lstStyle/>
          <a:p>
            <a:pPr algn="ctr" defTabSz="914225">
              <a:buClr>
                <a:srgbClr val="0078D7"/>
              </a:buClr>
              <a:defRPr/>
            </a:pPr>
            <a:r>
              <a:rPr lang="en-US" sz="1600">
                <a:solidFill>
                  <a:schemeClr val="tx1">
                    <a:alpha val="99000"/>
                  </a:schemeClr>
                </a:solidFill>
                <a:latin typeface="+mj-lt"/>
                <a:cs typeface="Segoe UI Semilight" panose="020B0402040204020203" pitchFamily="34" charset="0"/>
              </a:rPr>
              <a:t>Budget</a:t>
            </a:r>
          </a:p>
          <a:p>
            <a:pPr algn="ctr" defTabSz="914225">
              <a:buClr>
                <a:srgbClr val="0078D7"/>
              </a:buClr>
              <a:defRPr/>
            </a:pPr>
            <a:r>
              <a:rPr lang="en-US" sz="1600">
                <a:solidFill>
                  <a:schemeClr val="tx1">
                    <a:alpha val="99000"/>
                  </a:schemeClr>
                </a:solidFill>
                <a:latin typeface="+mj-lt"/>
                <a:cs typeface="Segoe UI Semilight" panose="020B0402040204020203" pitchFamily="34" charset="0"/>
              </a:rPr>
              <a:t>constraints</a:t>
            </a:r>
          </a:p>
        </p:txBody>
      </p:sp>
      <p:sp>
        <p:nvSpPr>
          <p:cNvPr id="14" name="Oval 13">
            <a:extLst>
              <a:ext uri="{FF2B5EF4-FFF2-40B4-BE49-F238E27FC236}">
                <a16:creationId xmlns:a16="http://schemas.microsoft.com/office/drawing/2014/main" id="{C134C6BF-4B62-4A6F-9D80-09FB2BDBA82B}"/>
              </a:ext>
            </a:extLst>
          </p:cNvPr>
          <p:cNvSpPr/>
          <p:nvPr/>
        </p:nvSpPr>
        <p:spPr bwMode="auto">
          <a:xfrm>
            <a:off x="857964" y="15721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28A81636-D7AD-494C-8178-03CE6072E799}"/>
              </a:ext>
            </a:extLst>
          </p:cNvPr>
          <p:cNvSpPr/>
          <p:nvPr/>
        </p:nvSpPr>
        <p:spPr bwMode="auto">
          <a:xfrm>
            <a:off x="3286513" y="17167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D75CCAEC-30D2-4B49-911E-83084B484B05}"/>
              </a:ext>
            </a:extLst>
          </p:cNvPr>
          <p:cNvSpPr/>
          <p:nvPr/>
        </p:nvSpPr>
        <p:spPr>
          <a:xfrm>
            <a:off x="3021895" y="2847678"/>
            <a:ext cx="1508042" cy="492443"/>
          </a:xfrm>
          <a:prstGeom prst="rect">
            <a:avLst/>
          </a:prstGeom>
        </p:spPr>
        <p:txBody>
          <a:bodyPr wrap="none" lIns="0" tIns="0" rIns="0" bIns="0">
            <a:spAutoFit/>
          </a:bodyPr>
          <a:lstStyle/>
          <a:p>
            <a:pPr algn="ctr" defTabSz="914225">
              <a:buClr>
                <a:srgbClr val="0078D7"/>
              </a:buClr>
              <a:defRPr/>
            </a:pPr>
            <a:r>
              <a:rPr lang="en-US" sz="1600">
                <a:solidFill>
                  <a:schemeClr val="tx1">
                    <a:alpha val="99000"/>
                  </a:schemeClr>
                </a:solidFill>
                <a:latin typeface="+mj-lt"/>
                <a:cs typeface="Segoe UI Semilight" panose="020B0402040204020203" pitchFamily="34" charset="0"/>
              </a:rPr>
              <a:t>Time &amp; resource</a:t>
            </a:r>
          </a:p>
          <a:p>
            <a:pPr algn="ctr" defTabSz="914225">
              <a:buClr>
                <a:srgbClr val="0078D7"/>
              </a:buClr>
              <a:defRPr/>
            </a:pPr>
            <a:r>
              <a:rPr lang="en-US" sz="1600">
                <a:solidFill>
                  <a:schemeClr val="tx1">
                    <a:alpha val="99000"/>
                  </a:schemeClr>
                </a:solidFill>
                <a:latin typeface="+mj-lt"/>
                <a:cs typeface="Segoe UI Semilight" panose="020B0402040204020203" pitchFamily="34" charset="0"/>
              </a:rPr>
              <a:t>constraints</a:t>
            </a:r>
          </a:p>
        </p:txBody>
      </p:sp>
      <p:sp>
        <p:nvSpPr>
          <p:cNvPr id="54" name="Oval 53">
            <a:extLst>
              <a:ext uri="{FF2B5EF4-FFF2-40B4-BE49-F238E27FC236}">
                <a16:creationId xmlns:a16="http://schemas.microsoft.com/office/drawing/2014/main" id="{BF661142-75C9-4F3C-B474-AD1B7EBC1A48}"/>
              </a:ext>
            </a:extLst>
          </p:cNvPr>
          <p:cNvSpPr/>
          <p:nvPr/>
        </p:nvSpPr>
        <p:spPr bwMode="auto">
          <a:xfrm>
            <a:off x="3216535" y="15721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9679B2F1-3D2F-4573-9C24-C76A4F210C2E}"/>
              </a:ext>
            </a:extLst>
          </p:cNvPr>
          <p:cNvSpPr/>
          <p:nvPr/>
        </p:nvSpPr>
        <p:spPr bwMode="auto">
          <a:xfrm>
            <a:off x="5645084" y="17167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A63794CD-8F57-4B4C-88D6-FC5DA57632C7}"/>
              </a:ext>
            </a:extLst>
          </p:cNvPr>
          <p:cNvSpPr/>
          <p:nvPr/>
        </p:nvSpPr>
        <p:spPr>
          <a:xfrm>
            <a:off x="5430769" y="2847678"/>
            <a:ext cx="1407437" cy="492443"/>
          </a:xfrm>
          <a:prstGeom prst="rect">
            <a:avLst/>
          </a:prstGeom>
        </p:spPr>
        <p:txBody>
          <a:bodyPr wrap="none" lIns="0" tIns="0" rIns="0" bIns="0">
            <a:spAutoFit/>
          </a:bodyPr>
          <a:lstStyle/>
          <a:p>
            <a:pPr algn="ctr" defTabSz="914225">
              <a:buClr>
                <a:srgbClr val="0078D7"/>
              </a:buClr>
              <a:defRPr/>
            </a:pPr>
            <a:r>
              <a:rPr lang="en-US" sz="1600">
                <a:solidFill>
                  <a:schemeClr val="tx1">
                    <a:alpha val="99000"/>
                  </a:schemeClr>
                </a:solidFill>
                <a:latin typeface="+mj-lt"/>
                <a:cs typeface="Segoe UI Semilight" panose="020B0402040204020203" pitchFamily="34" charset="0"/>
              </a:rPr>
              <a:t>Surging </a:t>
            </a:r>
            <a:br>
              <a:rPr lang="en-US" sz="1600">
                <a:solidFill>
                  <a:schemeClr val="tx1">
                    <a:alpha val="99000"/>
                  </a:schemeClr>
                </a:solidFill>
                <a:latin typeface="+mj-lt"/>
                <a:cs typeface="Segoe UI Semilight" panose="020B0402040204020203" pitchFamily="34" charset="0"/>
              </a:rPr>
            </a:br>
            <a:r>
              <a:rPr lang="en-US" sz="1600">
                <a:solidFill>
                  <a:schemeClr val="tx1">
                    <a:alpha val="99000"/>
                  </a:schemeClr>
                </a:solidFill>
                <a:latin typeface="+mj-lt"/>
                <a:cs typeface="Segoe UI Semilight" panose="020B0402040204020203" pitchFamily="34" charset="0"/>
              </a:rPr>
              <a:t>digital demand</a:t>
            </a:r>
          </a:p>
        </p:txBody>
      </p:sp>
      <p:sp>
        <p:nvSpPr>
          <p:cNvPr id="59" name="Oval 58">
            <a:extLst>
              <a:ext uri="{FF2B5EF4-FFF2-40B4-BE49-F238E27FC236}">
                <a16:creationId xmlns:a16="http://schemas.microsoft.com/office/drawing/2014/main" id="{CCD73D20-EB98-4A76-84A0-ADE1443B0D68}"/>
              </a:ext>
            </a:extLst>
          </p:cNvPr>
          <p:cNvSpPr/>
          <p:nvPr/>
        </p:nvSpPr>
        <p:spPr bwMode="auto">
          <a:xfrm>
            <a:off x="5575106" y="15721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BA26A7FC-17C5-4729-97CE-C750482921FF}"/>
              </a:ext>
            </a:extLst>
          </p:cNvPr>
          <p:cNvSpPr/>
          <p:nvPr/>
        </p:nvSpPr>
        <p:spPr bwMode="auto">
          <a:xfrm>
            <a:off x="8003655" y="17167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77BA6425-702B-4C82-A1C2-BD01F2954885}"/>
              </a:ext>
            </a:extLst>
          </p:cNvPr>
          <p:cNvSpPr/>
          <p:nvPr/>
        </p:nvSpPr>
        <p:spPr>
          <a:xfrm>
            <a:off x="7411736" y="2847678"/>
            <a:ext cx="2162643" cy="492443"/>
          </a:xfrm>
          <a:prstGeom prst="rect">
            <a:avLst/>
          </a:prstGeom>
        </p:spPr>
        <p:txBody>
          <a:bodyPr wrap="none" lIns="0" tIns="0" rIns="0" bIns="0">
            <a:spAutoFit/>
          </a:bodyPr>
          <a:lstStyle/>
          <a:p>
            <a:pPr algn="ctr" defTabSz="914225">
              <a:buClr>
                <a:srgbClr val="0078D7"/>
              </a:buClr>
              <a:defRPr/>
            </a:pPr>
            <a:r>
              <a:rPr lang="en-US" sz="1600">
                <a:solidFill>
                  <a:schemeClr val="tx1">
                    <a:alpha val="99000"/>
                  </a:schemeClr>
                </a:solidFill>
                <a:latin typeface="+mj-lt"/>
                <a:cs typeface="Segoe UI Semilight" panose="020B0402040204020203" pitchFamily="34" charset="0"/>
              </a:rPr>
              <a:t>Software development </a:t>
            </a:r>
            <a:br>
              <a:rPr lang="en-US" sz="1600">
                <a:solidFill>
                  <a:schemeClr val="tx1">
                    <a:alpha val="99000"/>
                  </a:schemeClr>
                </a:solidFill>
                <a:latin typeface="+mj-lt"/>
                <a:cs typeface="Segoe UI Semilight" panose="020B0402040204020203" pitchFamily="34" charset="0"/>
              </a:rPr>
            </a:br>
            <a:r>
              <a:rPr lang="en-US" sz="1600">
                <a:solidFill>
                  <a:schemeClr val="tx1">
                    <a:alpha val="99000"/>
                  </a:schemeClr>
                </a:solidFill>
                <a:latin typeface="+mj-lt"/>
                <a:cs typeface="Segoe UI Semilight" panose="020B0402040204020203" pitchFamily="34" charset="0"/>
              </a:rPr>
              <a:t>takes time</a:t>
            </a:r>
          </a:p>
        </p:txBody>
      </p:sp>
      <p:sp>
        <p:nvSpPr>
          <p:cNvPr id="64" name="Oval 63">
            <a:extLst>
              <a:ext uri="{FF2B5EF4-FFF2-40B4-BE49-F238E27FC236}">
                <a16:creationId xmlns:a16="http://schemas.microsoft.com/office/drawing/2014/main" id="{E00638CD-2AEB-4F3A-82E1-D8BF0433A95A}"/>
              </a:ext>
            </a:extLst>
          </p:cNvPr>
          <p:cNvSpPr/>
          <p:nvPr/>
        </p:nvSpPr>
        <p:spPr bwMode="auto">
          <a:xfrm>
            <a:off x="7933677" y="15721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159BE9B0-318A-426E-AA02-8573AF1DDFA2}"/>
              </a:ext>
            </a:extLst>
          </p:cNvPr>
          <p:cNvSpPr/>
          <p:nvPr/>
        </p:nvSpPr>
        <p:spPr bwMode="auto">
          <a:xfrm>
            <a:off x="10362228" y="17167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E7BBB54C-9959-4F88-9A51-125E7A62F6B1}"/>
              </a:ext>
            </a:extLst>
          </p:cNvPr>
          <p:cNvSpPr/>
          <p:nvPr/>
        </p:nvSpPr>
        <p:spPr>
          <a:xfrm>
            <a:off x="10364670" y="2847678"/>
            <a:ext cx="973921" cy="492443"/>
          </a:xfrm>
          <a:prstGeom prst="rect">
            <a:avLst/>
          </a:prstGeom>
        </p:spPr>
        <p:txBody>
          <a:bodyPr wrap="none" lIns="0" tIns="0" rIns="0" bIns="0">
            <a:spAutoFit/>
          </a:bodyPr>
          <a:lstStyle/>
          <a:p>
            <a:pPr algn="ctr" defTabSz="914225">
              <a:buClr>
                <a:srgbClr val="0078D7"/>
              </a:buClr>
              <a:defRPr/>
            </a:pPr>
            <a:r>
              <a:rPr lang="en-US" sz="1600">
                <a:solidFill>
                  <a:schemeClr val="tx1">
                    <a:alpha val="99000"/>
                  </a:schemeClr>
                </a:solidFill>
                <a:latin typeface="+mj-lt"/>
                <a:cs typeface="Segoe UI Semilight" panose="020B0402040204020203" pitchFamily="34" charset="0"/>
              </a:rPr>
              <a:t>Tech skills </a:t>
            </a:r>
          </a:p>
          <a:p>
            <a:pPr algn="ctr" defTabSz="914225">
              <a:buClr>
                <a:srgbClr val="0078D7"/>
              </a:buClr>
              <a:defRPr/>
            </a:pPr>
            <a:r>
              <a:rPr lang="en-US" sz="1600">
                <a:solidFill>
                  <a:schemeClr val="tx1">
                    <a:alpha val="99000"/>
                  </a:schemeClr>
                </a:solidFill>
                <a:latin typeface="+mj-lt"/>
                <a:cs typeface="Segoe UI Semilight" panose="020B0402040204020203" pitchFamily="34" charset="0"/>
              </a:rPr>
              <a:t>gap</a:t>
            </a:r>
          </a:p>
        </p:txBody>
      </p:sp>
      <p:sp>
        <p:nvSpPr>
          <p:cNvPr id="69" name="Oval 68">
            <a:extLst>
              <a:ext uri="{FF2B5EF4-FFF2-40B4-BE49-F238E27FC236}">
                <a16:creationId xmlns:a16="http://schemas.microsoft.com/office/drawing/2014/main" id="{DD725F02-2790-4300-A1AC-78E7B8016CB0}"/>
              </a:ext>
            </a:extLst>
          </p:cNvPr>
          <p:cNvSpPr/>
          <p:nvPr/>
        </p:nvSpPr>
        <p:spPr bwMode="auto">
          <a:xfrm>
            <a:off x="10292250" y="15721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a:extLst>
              <a:ext uri="{FF2B5EF4-FFF2-40B4-BE49-F238E27FC236}">
                <a16:creationId xmlns:a16="http://schemas.microsoft.com/office/drawing/2014/main" id="{EF2E684B-D011-459C-B434-2C0AA49139E4}"/>
              </a:ext>
            </a:extLst>
          </p:cNvPr>
          <p:cNvSpPr/>
          <p:nvPr/>
        </p:nvSpPr>
        <p:spPr bwMode="auto">
          <a:xfrm>
            <a:off x="927942" y="41170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AB03A2C3-C29F-4448-A2A2-92F16B2BB801}"/>
              </a:ext>
            </a:extLst>
          </p:cNvPr>
          <p:cNvSpPr/>
          <p:nvPr/>
        </p:nvSpPr>
        <p:spPr>
          <a:xfrm>
            <a:off x="747097" y="5247978"/>
            <a:ext cx="1340496" cy="492443"/>
          </a:xfrm>
          <a:prstGeom prst="rect">
            <a:avLst/>
          </a:prstGeom>
        </p:spPr>
        <p:txBody>
          <a:bodyPr wrap="none" lIns="0" tIns="0" rIns="0" bIns="0">
            <a:spAutoFit/>
          </a:bodyPr>
          <a:lstStyle/>
          <a:p>
            <a:pPr algn="ctr" defTabSz="914225">
              <a:buClr>
                <a:srgbClr val="0078D7"/>
              </a:buClr>
              <a:defRPr/>
            </a:pPr>
            <a:r>
              <a:rPr lang="en-US" sz="1600">
                <a:solidFill>
                  <a:schemeClr val="bg1">
                    <a:alpha val="99000"/>
                  </a:schemeClr>
                </a:solidFill>
                <a:latin typeface="+mj-lt"/>
                <a:cs typeface="Segoe UI Semilight" panose="020B0402040204020203" pitchFamily="34" charset="0"/>
              </a:rPr>
              <a:t>Legacy system</a:t>
            </a:r>
          </a:p>
          <a:p>
            <a:pPr algn="ctr" defTabSz="914225">
              <a:buClr>
                <a:srgbClr val="0078D7"/>
              </a:buClr>
              <a:defRPr/>
            </a:pPr>
            <a:r>
              <a:rPr lang="en-US" sz="1600">
                <a:solidFill>
                  <a:schemeClr val="bg1">
                    <a:alpha val="99000"/>
                  </a:schemeClr>
                </a:solidFill>
                <a:latin typeface="+mj-lt"/>
                <a:cs typeface="Segoe UI Semilight" panose="020B0402040204020203" pitchFamily="34" charset="0"/>
              </a:rPr>
              <a:t>maintenance</a:t>
            </a:r>
          </a:p>
        </p:txBody>
      </p:sp>
      <p:sp>
        <p:nvSpPr>
          <p:cNvPr id="74" name="Oval 73">
            <a:extLst>
              <a:ext uri="{FF2B5EF4-FFF2-40B4-BE49-F238E27FC236}">
                <a16:creationId xmlns:a16="http://schemas.microsoft.com/office/drawing/2014/main" id="{1D54C7F6-F97F-4FB8-B050-6906B2792EEC}"/>
              </a:ext>
            </a:extLst>
          </p:cNvPr>
          <p:cNvSpPr/>
          <p:nvPr/>
        </p:nvSpPr>
        <p:spPr bwMode="auto">
          <a:xfrm>
            <a:off x="857964" y="39724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FD068BAE-AC67-4703-8362-6F18D604036A}"/>
              </a:ext>
            </a:extLst>
          </p:cNvPr>
          <p:cNvSpPr/>
          <p:nvPr/>
        </p:nvSpPr>
        <p:spPr bwMode="auto">
          <a:xfrm>
            <a:off x="3286513" y="41170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8" name="Rectangle 77">
            <a:extLst>
              <a:ext uri="{FF2B5EF4-FFF2-40B4-BE49-F238E27FC236}">
                <a16:creationId xmlns:a16="http://schemas.microsoft.com/office/drawing/2014/main" id="{87F09ADA-DE01-4A72-9877-C8FB63708B99}"/>
              </a:ext>
            </a:extLst>
          </p:cNvPr>
          <p:cNvSpPr/>
          <p:nvPr/>
        </p:nvSpPr>
        <p:spPr>
          <a:xfrm>
            <a:off x="2862717" y="5247978"/>
            <a:ext cx="1826397" cy="492443"/>
          </a:xfrm>
          <a:prstGeom prst="rect">
            <a:avLst/>
          </a:prstGeom>
        </p:spPr>
        <p:txBody>
          <a:bodyPr wrap="none" lIns="0" tIns="0" rIns="0" bIns="0">
            <a:spAutoFit/>
          </a:bodyPr>
          <a:lstStyle/>
          <a:p>
            <a:pPr algn="ctr" defTabSz="914225">
              <a:buClr>
                <a:srgbClr val="0078D7"/>
              </a:buClr>
              <a:defRPr/>
            </a:pPr>
            <a:r>
              <a:rPr lang="en-US" sz="1600">
                <a:solidFill>
                  <a:schemeClr val="bg1">
                    <a:alpha val="99000"/>
                  </a:schemeClr>
                </a:solidFill>
                <a:latin typeface="+mj-lt"/>
                <a:cs typeface="Segoe UI Semilight" panose="020B0402040204020203" pitchFamily="34" charset="0"/>
              </a:rPr>
              <a:t>Evolving workforce </a:t>
            </a:r>
            <a:br>
              <a:rPr lang="en-US" sz="1600">
                <a:solidFill>
                  <a:schemeClr val="bg1">
                    <a:alpha val="99000"/>
                  </a:schemeClr>
                </a:solidFill>
                <a:latin typeface="+mj-lt"/>
                <a:cs typeface="Segoe UI Semilight" panose="020B0402040204020203" pitchFamily="34" charset="0"/>
              </a:rPr>
            </a:br>
            <a:r>
              <a:rPr lang="en-US" sz="1600">
                <a:solidFill>
                  <a:schemeClr val="bg1">
                    <a:alpha val="99000"/>
                  </a:schemeClr>
                </a:solidFill>
                <a:latin typeface="+mj-lt"/>
                <a:cs typeface="Segoe UI Semilight" panose="020B0402040204020203" pitchFamily="34" charset="0"/>
              </a:rPr>
              <a:t>expectations</a:t>
            </a:r>
          </a:p>
        </p:txBody>
      </p:sp>
      <p:sp>
        <p:nvSpPr>
          <p:cNvPr id="79" name="Oval 78">
            <a:extLst>
              <a:ext uri="{FF2B5EF4-FFF2-40B4-BE49-F238E27FC236}">
                <a16:creationId xmlns:a16="http://schemas.microsoft.com/office/drawing/2014/main" id="{BEC7AAA3-6F59-4784-B7D3-1559910D18F5}"/>
              </a:ext>
            </a:extLst>
          </p:cNvPr>
          <p:cNvSpPr/>
          <p:nvPr/>
        </p:nvSpPr>
        <p:spPr bwMode="auto">
          <a:xfrm>
            <a:off x="3216535" y="39724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FE59B039-9002-47B0-896D-2B341C7EC796}"/>
              </a:ext>
            </a:extLst>
          </p:cNvPr>
          <p:cNvSpPr/>
          <p:nvPr/>
        </p:nvSpPr>
        <p:spPr bwMode="auto">
          <a:xfrm>
            <a:off x="5645084" y="41170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4FFBB755-6A39-4666-8F7D-BFBAE9464D70}"/>
              </a:ext>
            </a:extLst>
          </p:cNvPr>
          <p:cNvSpPr/>
          <p:nvPr/>
        </p:nvSpPr>
        <p:spPr>
          <a:xfrm>
            <a:off x="5587863" y="5247978"/>
            <a:ext cx="1093248" cy="492443"/>
          </a:xfrm>
          <a:prstGeom prst="rect">
            <a:avLst/>
          </a:prstGeom>
        </p:spPr>
        <p:txBody>
          <a:bodyPr wrap="none" lIns="0" tIns="0" rIns="0" bIns="0">
            <a:spAutoFit/>
          </a:bodyPr>
          <a:lstStyle/>
          <a:p>
            <a:pPr algn="ctr" defTabSz="914225">
              <a:buClr>
                <a:srgbClr val="0078D7"/>
              </a:buClr>
              <a:defRPr/>
            </a:pPr>
            <a:r>
              <a:rPr lang="en-US" sz="1600" dirty="0">
                <a:solidFill>
                  <a:schemeClr val="bg1">
                    <a:alpha val="99000"/>
                  </a:schemeClr>
                </a:solidFill>
                <a:latin typeface="+mj-lt"/>
                <a:cs typeface="Segoe UI Semilight" panose="020B0402040204020203" pitchFamily="34" charset="0"/>
              </a:rPr>
              <a:t>Security &amp;</a:t>
            </a:r>
          </a:p>
          <a:p>
            <a:pPr algn="ctr" defTabSz="914225">
              <a:buClr>
                <a:srgbClr val="0078D7"/>
              </a:buClr>
              <a:defRPr/>
            </a:pPr>
            <a:r>
              <a:rPr lang="en-US" sz="1600" dirty="0">
                <a:solidFill>
                  <a:schemeClr val="bg1">
                    <a:alpha val="99000"/>
                  </a:schemeClr>
                </a:solidFill>
                <a:latin typeface="+mj-lt"/>
                <a:cs typeface="Segoe UI Semilight" panose="020B0402040204020203" pitchFamily="34" charset="0"/>
              </a:rPr>
              <a:t>compliance</a:t>
            </a:r>
          </a:p>
        </p:txBody>
      </p:sp>
      <p:sp>
        <p:nvSpPr>
          <p:cNvPr id="84" name="Oval 83">
            <a:extLst>
              <a:ext uri="{FF2B5EF4-FFF2-40B4-BE49-F238E27FC236}">
                <a16:creationId xmlns:a16="http://schemas.microsoft.com/office/drawing/2014/main" id="{E2174C99-964D-4EE8-8C97-C835EC816AAD}"/>
              </a:ext>
            </a:extLst>
          </p:cNvPr>
          <p:cNvSpPr/>
          <p:nvPr/>
        </p:nvSpPr>
        <p:spPr bwMode="auto">
          <a:xfrm>
            <a:off x="5575106" y="39724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Oval 86">
            <a:extLst>
              <a:ext uri="{FF2B5EF4-FFF2-40B4-BE49-F238E27FC236}">
                <a16:creationId xmlns:a16="http://schemas.microsoft.com/office/drawing/2014/main" id="{79989EFC-EF5F-4189-BB11-E0FA146AE463}"/>
              </a:ext>
            </a:extLst>
          </p:cNvPr>
          <p:cNvSpPr/>
          <p:nvPr/>
        </p:nvSpPr>
        <p:spPr bwMode="auto">
          <a:xfrm>
            <a:off x="8003655" y="41170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C109D9A9-D606-4A67-8E7B-54DC268E4AA0}"/>
              </a:ext>
            </a:extLst>
          </p:cNvPr>
          <p:cNvSpPr/>
          <p:nvPr/>
        </p:nvSpPr>
        <p:spPr>
          <a:xfrm>
            <a:off x="8016966" y="5247978"/>
            <a:ext cx="952184" cy="492443"/>
          </a:xfrm>
          <a:prstGeom prst="rect">
            <a:avLst/>
          </a:prstGeom>
        </p:spPr>
        <p:txBody>
          <a:bodyPr wrap="none" lIns="0" tIns="0" rIns="0" bIns="0">
            <a:spAutoFit/>
          </a:bodyPr>
          <a:lstStyle/>
          <a:p>
            <a:pPr algn="ctr" defTabSz="914225">
              <a:buClr>
                <a:srgbClr val="0078D7"/>
              </a:buClr>
              <a:defRPr/>
            </a:pPr>
            <a:r>
              <a:rPr lang="en-US" sz="1600">
                <a:solidFill>
                  <a:schemeClr val="bg1">
                    <a:alpha val="99000"/>
                  </a:schemeClr>
                </a:solidFill>
                <a:latin typeface="+mj-lt"/>
                <a:cs typeface="Segoe UI Semilight" panose="020B0402040204020203" pitchFamily="34" charset="0"/>
              </a:rPr>
              <a:t>Economic </a:t>
            </a:r>
            <a:br>
              <a:rPr lang="en-US" sz="1600">
                <a:solidFill>
                  <a:schemeClr val="bg1">
                    <a:alpha val="99000"/>
                  </a:schemeClr>
                </a:solidFill>
                <a:latin typeface="+mj-lt"/>
                <a:cs typeface="Segoe UI Semilight" panose="020B0402040204020203" pitchFamily="34" charset="0"/>
              </a:rPr>
            </a:br>
            <a:r>
              <a:rPr lang="en-US" sz="1600">
                <a:solidFill>
                  <a:schemeClr val="bg1">
                    <a:alpha val="99000"/>
                  </a:schemeClr>
                </a:solidFill>
                <a:latin typeface="+mj-lt"/>
                <a:cs typeface="Segoe UI Semilight" panose="020B0402040204020203" pitchFamily="34" charset="0"/>
              </a:rPr>
              <a:t>downturn</a:t>
            </a:r>
          </a:p>
        </p:txBody>
      </p:sp>
      <p:sp>
        <p:nvSpPr>
          <p:cNvPr id="89" name="Oval 88">
            <a:extLst>
              <a:ext uri="{FF2B5EF4-FFF2-40B4-BE49-F238E27FC236}">
                <a16:creationId xmlns:a16="http://schemas.microsoft.com/office/drawing/2014/main" id="{F64DA09E-692D-4CEE-98A0-056015215E89}"/>
              </a:ext>
            </a:extLst>
          </p:cNvPr>
          <p:cNvSpPr/>
          <p:nvPr/>
        </p:nvSpPr>
        <p:spPr bwMode="auto">
          <a:xfrm>
            <a:off x="7933677" y="39724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2" name="Oval 91">
            <a:extLst>
              <a:ext uri="{FF2B5EF4-FFF2-40B4-BE49-F238E27FC236}">
                <a16:creationId xmlns:a16="http://schemas.microsoft.com/office/drawing/2014/main" id="{A6667769-53D7-4CA9-BA41-172A22A4F366}"/>
              </a:ext>
            </a:extLst>
          </p:cNvPr>
          <p:cNvSpPr/>
          <p:nvPr/>
        </p:nvSpPr>
        <p:spPr bwMode="auto">
          <a:xfrm>
            <a:off x="10362228" y="4117069"/>
            <a:ext cx="978806" cy="978806"/>
          </a:xfrm>
          <a:prstGeom prst="ellipse">
            <a:avLst/>
          </a:prstGeom>
          <a:solidFill>
            <a:schemeClr val="bg1"/>
          </a:solidFill>
          <a:ln>
            <a:noFill/>
            <a:headEnd type="none" w="med" len="med"/>
            <a:tailEnd type="none" w="med" len="med"/>
          </a:ln>
          <a:effectLst>
            <a:outerShdw blurRad="635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2666C815-E9E2-423B-951A-A793896D588F}"/>
              </a:ext>
            </a:extLst>
          </p:cNvPr>
          <p:cNvSpPr/>
          <p:nvPr/>
        </p:nvSpPr>
        <p:spPr>
          <a:xfrm>
            <a:off x="10260443" y="5247978"/>
            <a:ext cx="1182376" cy="492443"/>
          </a:xfrm>
          <a:prstGeom prst="rect">
            <a:avLst/>
          </a:prstGeom>
        </p:spPr>
        <p:txBody>
          <a:bodyPr wrap="none" lIns="0" tIns="0" rIns="0" bIns="0">
            <a:spAutoFit/>
          </a:bodyPr>
          <a:lstStyle/>
          <a:p>
            <a:pPr algn="ctr" defTabSz="914225">
              <a:buClr>
                <a:srgbClr val="0078D7"/>
              </a:buClr>
              <a:defRPr/>
            </a:pPr>
            <a:r>
              <a:rPr lang="en-US" sz="1600">
                <a:solidFill>
                  <a:schemeClr val="bg1">
                    <a:alpha val="99000"/>
                  </a:schemeClr>
                </a:solidFill>
                <a:latin typeface="+mj-lt"/>
                <a:cs typeface="Segoe UI Semilight" panose="020B0402040204020203" pitchFamily="34" charset="0"/>
              </a:rPr>
              <a:t>Shift to </a:t>
            </a:r>
            <a:br>
              <a:rPr lang="en-US" sz="1600">
                <a:solidFill>
                  <a:schemeClr val="bg1">
                    <a:alpha val="99000"/>
                  </a:schemeClr>
                </a:solidFill>
                <a:latin typeface="+mj-lt"/>
                <a:cs typeface="Segoe UI Semilight" panose="020B0402040204020203" pitchFamily="34" charset="0"/>
              </a:rPr>
            </a:br>
            <a:r>
              <a:rPr lang="en-US" sz="1600">
                <a:solidFill>
                  <a:schemeClr val="bg1">
                    <a:alpha val="99000"/>
                  </a:schemeClr>
                </a:solidFill>
                <a:latin typeface="+mj-lt"/>
                <a:cs typeface="Segoe UI Semilight" panose="020B0402040204020203" pitchFamily="34" charset="0"/>
              </a:rPr>
              <a:t>remote work</a:t>
            </a:r>
          </a:p>
        </p:txBody>
      </p:sp>
      <p:sp>
        <p:nvSpPr>
          <p:cNvPr id="94" name="Oval 93">
            <a:extLst>
              <a:ext uri="{FF2B5EF4-FFF2-40B4-BE49-F238E27FC236}">
                <a16:creationId xmlns:a16="http://schemas.microsoft.com/office/drawing/2014/main" id="{6662DC55-2911-4B20-B2E2-DC4755AC4EB0}"/>
              </a:ext>
            </a:extLst>
          </p:cNvPr>
          <p:cNvSpPr/>
          <p:nvPr/>
        </p:nvSpPr>
        <p:spPr bwMode="auto">
          <a:xfrm>
            <a:off x="10292250" y="3972420"/>
            <a:ext cx="1118762" cy="111876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00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 name="Picture 2">
            <a:extLst>
              <a:ext uri="{FF2B5EF4-FFF2-40B4-BE49-F238E27FC236}">
                <a16:creationId xmlns:a16="http://schemas.microsoft.com/office/drawing/2014/main" id="{810007F5-5368-4271-8B8E-BC4BA66914ED}"/>
              </a:ext>
            </a:extLst>
          </p:cNvPr>
          <p:cNvPicPr>
            <a:picLocks noChangeAspect="1"/>
          </p:cNvPicPr>
          <p:nvPr/>
        </p:nvPicPr>
        <p:blipFill>
          <a:blip r:embed="rId3"/>
          <a:srcRect/>
          <a:stretch/>
        </p:blipFill>
        <p:spPr>
          <a:xfrm flipH="1">
            <a:off x="1138961" y="1927788"/>
            <a:ext cx="556768" cy="556768"/>
          </a:xfrm>
          <a:prstGeom prst="rect">
            <a:avLst/>
          </a:prstGeom>
        </p:spPr>
      </p:pic>
      <p:pic>
        <p:nvPicPr>
          <p:cNvPr id="5" name="Picture 4">
            <a:extLst>
              <a:ext uri="{FF2B5EF4-FFF2-40B4-BE49-F238E27FC236}">
                <a16:creationId xmlns:a16="http://schemas.microsoft.com/office/drawing/2014/main" id="{62F38872-1E59-43D0-8D12-C984419E3B3A}"/>
              </a:ext>
            </a:extLst>
          </p:cNvPr>
          <p:cNvPicPr>
            <a:picLocks noChangeAspect="1"/>
          </p:cNvPicPr>
          <p:nvPr/>
        </p:nvPicPr>
        <p:blipFill>
          <a:blip r:embed="rId4"/>
          <a:srcRect/>
          <a:stretch/>
        </p:blipFill>
        <p:spPr>
          <a:xfrm>
            <a:off x="3497532" y="1927788"/>
            <a:ext cx="556768" cy="556768"/>
          </a:xfrm>
          <a:prstGeom prst="rect">
            <a:avLst/>
          </a:prstGeom>
        </p:spPr>
      </p:pic>
      <p:pic>
        <p:nvPicPr>
          <p:cNvPr id="6" name="Picture 5">
            <a:extLst>
              <a:ext uri="{FF2B5EF4-FFF2-40B4-BE49-F238E27FC236}">
                <a16:creationId xmlns:a16="http://schemas.microsoft.com/office/drawing/2014/main" id="{1DAA875C-E135-44F7-BB0F-1E431F95267F}"/>
              </a:ext>
            </a:extLst>
          </p:cNvPr>
          <p:cNvPicPr>
            <a:picLocks noChangeAspect="1"/>
          </p:cNvPicPr>
          <p:nvPr/>
        </p:nvPicPr>
        <p:blipFill>
          <a:blip r:embed="rId5"/>
          <a:srcRect/>
          <a:stretch/>
        </p:blipFill>
        <p:spPr>
          <a:xfrm>
            <a:off x="5856103" y="1927788"/>
            <a:ext cx="556768" cy="556768"/>
          </a:xfrm>
          <a:prstGeom prst="rect">
            <a:avLst/>
          </a:prstGeom>
        </p:spPr>
      </p:pic>
      <p:pic>
        <p:nvPicPr>
          <p:cNvPr id="7" name="Picture 6">
            <a:extLst>
              <a:ext uri="{FF2B5EF4-FFF2-40B4-BE49-F238E27FC236}">
                <a16:creationId xmlns:a16="http://schemas.microsoft.com/office/drawing/2014/main" id="{802814F6-1CAA-4450-8FAE-693F38CF2304}"/>
              </a:ext>
            </a:extLst>
          </p:cNvPr>
          <p:cNvPicPr>
            <a:picLocks noChangeAspect="1"/>
          </p:cNvPicPr>
          <p:nvPr/>
        </p:nvPicPr>
        <p:blipFill>
          <a:blip r:embed="rId6"/>
          <a:srcRect/>
          <a:stretch/>
        </p:blipFill>
        <p:spPr>
          <a:xfrm>
            <a:off x="8214674" y="1927788"/>
            <a:ext cx="556768" cy="556768"/>
          </a:xfrm>
          <a:prstGeom prst="rect">
            <a:avLst/>
          </a:prstGeom>
        </p:spPr>
      </p:pic>
      <p:pic>
        <p:nvPicPr>
          <p:cNvPr id="9" name="Picture 8">
            <a:extLst>
              <a:ext uri="{FF2B5EF4-FFF2-40B4-BE49-F238E27FC236}">
                <a16:creationId xmlns:a16="http://schemas.microsoft.com/office/drawing/2014/main" id="{9EC42DF4-3B8F-43E8-B874-B3CD94384D25}"/>
              </a:ext>
            </a:extLst>
          </p:cNvPr>
          <p:cNvPicPr>
            <a:picLocks noChangeAspect="1"/>
          </p:cNvPicPr>
          <p:nvPr/>
        </p:nvPicPr>
        <p:blipFill>
          <a:blip r:embed="rId7"/>
          <a:srcRect/>
          <a:stretch/>
        </p:blipFill>
        <p:spPr>
          <a:xfrm>
            <a:off x="10611099" y="1965640"/>
            <a:ext cx="481065" cy="481065"/>
          </a:xfrm>
          <a:prstGeom prst="rect">
            <a:avLst/>
          </a:prstGeom>
        </p:spPr>
      </p:pic>
      <p:pic>
        <p:nvPicPr>
          <p:cNvPr id="10" name="Picture 9">
            <a:extLst>
              <a:ext uri="{FF2B5EF4-FFF2-40B4-BE49-F238E27FC236}">
                <a16:creationId xmlns:a16="http://schemas.microsoft.com/office/drawing/2014/main" id="{434C5FB6-3A83-4F53-AC12-BFFBA74C0620}"/>
              </a:ext>
            </a:extLst>
          </p:cNvPr>
          <p:cNvPicPr>
            <a:picLocks noChangeAspect="1"/>
          </p:cNvPicPr>
          <p:nvPr/>
        </p:nvPicPr>
        <p:blipFill>
          <a:blip r:embed="rId8"/>
          <a:srcRect/>
          <a:stretch/>
        </p:blipFill>
        <p:spPr>
          <a:xfrm>
            <a:off x="1169556" y="4358683"/>
            <a:ext cx="495579" cy="495579"/>
          </a:xfrm>
          <a:prstGeom prst="rect">
            <a:avLst/>
          </a:prstGeom>
        </p:spPr>
      </p:pic>
      <p:pic>
        <p:nvPicPr>
          <p:cNvPr id="11" name="Picture 10">
            <a:extLst>
              <a:ext uri="{FF2B5EF4-FFF2-40B4-BE49-F238E27FC236}">
                <a16:creationId xmlns:a16="http://schemas.microsoft.com/office/drawing/2014/main" id="{1281DB5F-824D-42EA-A322-BA51B483F1BD}"/>
              </a:ext>
            </a:extLst>
          </p:cNvPr>
          <p:cNvPicPr>
            <a:picLocks noChangeAspect="1"/>
          </p:cNvPicPr>
          <p:nvPr/>
        </p:nvPicPr>
        <p:blipFill>
          <a:blip r:embed="rId9"/>
          <a:srcRect/>
          <a:stretch/>
        </p:blipFill>
        <p:spPr>
          <a:xfrm>
            <a:off x="3497532" y="4328088"/>
            <a:ext cx="556768" cy="556768"/>
          </a:xfrm>
          <a:prstGeom prst="rect">
            <a:avLst/>
          </a:prstGeom>
        </p:spPr>
      </p:pic>
      <p:pic>
        <p:nvPicPr>
          <p:cNvPr id="12" name="Picture 11">
            <a:extLst>
              <a:ext uri="{FF2B5EF4-FFF2-40B4-BE49-F238E27FC236}">
                <a16:creationId xmlns:a16="http://schemas.microsoft.com/office/drawing/2014/main" id="{939F4297-D843-4DC0-BB1B-4DB4A1247A72}"/>
              </a:ext>
            </a:extLst>
          </p:cNvPr>
          <p:cNvPicPr>
            <a:picLocks noChangeAspect="1"/>
          </p:cNvPicPr>
          <p:nvPr/>
        </p:nvPicPr>
        <p:blipFill>
          <a:blip r:embed="rId10"/>
          <a:srcRect/>
          <a:stretch/>
        </p:blipFill>
        <p:spPr>
          <a:xfrm>
            <a:off x="5856103" y="4328088"/>
            <a:ext cx="556768" cy="556768"/>
          </a:xfrm>
          <a:prstGeom prst="rect">
            <a:avLst/>
          </a:prstGeom>
        </p:spPr>
      </p:pic>
      <p:pic>
        <p:nvPicPr>
          <p:cNvPr id="15" name="Picture 14">
            <a:extLst>
              <a:ext uri="{FF2B5EF4-FFF2-40B4-BE49-F238E27FC236}">
                <a16:creationId xmlns:a16="http://schemas.microsoft.com/office/drawing/2014/main" id="{325B5285-C12F-476D-83E9-534083B857D0}"/>
              </a:ext>
            </a:extLst>
          </p:cNvPr>
          <p:cNvPicPr>
            <a:picLocks noChangeAspect="1"/>
          </p:cNvPicPr>
          <p:nvPr/>
        </p:nvPicPr>
        <p:blipFill>
          <a:blip r:embed="rId11"/>
          <a:srcRect/>
          <a:stretch/>
        </p:blipFill>
        <p:spPr>
          <a:xfrm>
            <a:off x="8239175" y="4375669"/>
            <a:ext cx="507766" cy="461606"/>
          </a:xfrm>
          <a:prstGeom prst="rect">
            <a:avLst/>
          </a:prstGeom>
        </p:spPr>
      </p:pic>
      <p:pic>
        <p:nvPicPr>
          <p:cNvPr id="16" name="Picture 15">
            <a:extLst>
              <a:ext uri="{FF2B5EF4-FFF2-40B4-BE49-F238E27FC236}">
                <a16:creationId xmlns:a16="http://schemas.microsoft.com/office/drawing/2014/main" id="{3C559420-F4B9-4730-8D35-28788028D579}"/>
              </a:ext>
            </a:extLst>
          </p:cNvPr>
          <p:cNvPicPr>
            <a:picLocks noChangeAspect="1"/>
          </p:cNvPicPr>
          <p:nvPr/>
        </p:nvPicPr>
        <p:blipFill>
          <a:blip r:embed="rId12"/>
          <a:srcRect/>
          <a:stretch/>
        </p:blipFill>
        <p:spPr>
          <a:xfrm>
            <a:off x="10573247" y="4328088"/>
            <a:ext cx="556768" cy="556768"/>
          </a:xfrm>
          <a:prstGeom prst="rect">
            <a:avLst/>
          </a:prstGeom>
        </p:spPr>
      </p:pic>
    </p:spTree>
    <p:extLst>
      <p:ext uri="{BB962C8B-B14F-4D97-AF65-F5344CB8AC3E}">
        <p14:creationId xmlns:p14="http://schemas.microsoft.com/office/powerpoint/2010/main" val="31615024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8AD04D1D-4286-479A-8514-B2262D6C8FE9}"/>
              </a:ext>
            </a:extLst>
          </p:cNvPr>
          <p:cNvSpPr/>
          <p:nvPr/>
        </p:nvSpPr>
        <p:spPr bwMode="auto">
          <a:xfrm>
            <a:off x="6227618" y="5198283"/>
            <a:ext cx="1373592" cy="1683340"/>
          </a:xfrm>
          <a:prstGeom prst="rect">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Parallelogram 4">
            <a:extLst>
              <a:ext uri="{FF2B5EF4-FFF2-40B4-BE49-F238E27FC236}">
                <a16:creationId xmlns:a16="http://schemas.microsoft.com/office/drawing/2014/main" id="{F3BBCE75-3E94-48AA-BE63-54B5471F98C9}"/>
              </a:ext>
            </a:extLst>
          </p:cNvPr>
          <p:cNvSpPr/>
          <p:nvPr/>
        </p:nvSpPr>
        <p:spPr bwMode="auto">
          <a:xfrm>
            <a:off x="4993206" y="290843"/>
            <a:ext cx="4399737" cy="6590779"/>
          </a:xfrm>
          <a:prstGeom prst="parallelogram">
            <a:avLst>
              <a:gd name="adj" fmla="val 69873"/>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DD2559D6-7F06-4AE0-987F-F105F1F22A1F}"/>
              </a:ext>
            </a:extLst>
          </p:cNvPr>
          <p:cNvSpPr/>
          <p:nvPr/>
        </p:nvSpPr>
        <p:spPr bwMode="auto">
          <a:xfrm>
            <a:off x="6979921" y="-31795"/>
            <a:ext cx="5212079" cy="6913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70079816-BDB8-440E-AD3C-26134E02ECB8}"/>
              </a:ext>
            </a:extLst>
          </p:cNvPr>
          <p:cNvSpPr>
            <a:spLocks noGrp="1"/>
          </p:cNvSpPr>
          <p:nvPr>
            <p:ph type="title"/>
          </p:nvPr>
        </p:nvSpPr>
        <p:spPr>
          <a:xfrm>
            <a:off x="588263" y="457200"/>
            <a:ext cx="11018520" cy="553998"/>
          </a:xfrm>
        </p:spPr>
        <p:txBody>
          <a:bodyPr/>
          <a:lstStyle/>
          <a:p>
            <a:r>
              <a:rPr lang="en-US" dirty="0"/>
              <a:t>Power Platform resources</a:t>
            </a:r>
          </a:p>
        </p:txBody>
      </p:sp>
      <p:sp>
        <p:nvSpPr>
          <p:cNvPr id="6" name="Text Placeholder 5">
            <a:extLst>
              <a:ext uri="{FF2B5EF4-FFF2-40B4-BE49-F238E27FC236}">
                <a16:creationId xmlns:a16="http://schemas.microsoft.com/office/drawing/2014/main" id="{62F4CEF6-6EFF-4D09-9F97-C61D71776C55}"/>
              </a:ext>
            </a:extLst>
          </p:cNvPr>
          <p:cNvSpPr>
            <a:spLocks noGrp="1"/>
          </p:cNvSpPr>
          <p:nvPr>
            <p:ph type="body" sz="quarter" idx="10"/>
          </p:nvPr>
        </p:nvSpPr>
        <p:spPr>
          <a:xfrm>
            <a:off x="398206" y="1435100"/>
            <a:ext cx="6296336" cy="4816703"/>
          </a:xfrm>
        </p:spPr>
        <p:txBody>
          <a:bodyPr vert="horz" wrap="square" lIns="0" tIns="0" rIns="0" bIns="0" rtlCol="0" anchor="t">
            <a:spAutoFit/>
          </a:bodyPr>
          <a:lstStyle/>
          <a:p>
            <a:r>
              <a:rPr lang="en-US" sz="2700" dirty="0">
                <a:gradFill flip="none" rotWithShape="1">
                  <a:gsLst>
                    <a:gs pos="82000">
                      <a:schemeClr val="accent5"/>
                    </a:gs>
                    <a:gs pos="0">
                      <a:schemeClr val="accent5"/>
                    </a:gs>
                  </a:gsLst>
                  <a:lin ang="2700000" scaled="1"/>
                  <a:tileRect/>
                </a:gradFill>
                <a:latin typeface="Segoe UI"/>
                <a:cs typeface="Segoe UI"/>
              </a:rPr>
              <a:t>WATCH: </a:t>
            </a:r>
            <a:r>
              <a:rPr lang="en-ZA" sz="2700" dirty="0">
                <a:gradFill flip="none" rotWithShape="1">
                  <a:gsLst>
                    <a:gs pos="82000">
                      <a:schemeClr val="accent5"/>
                    </a:gs>
                    <a:gs pos="0">
                      <a:schemeClr val="accent5"/>
                    </a:gs>
                  </a:gsLst>
                  <a:lin ang="2700000" scaled="1"/>
                  <a:tileRect/>
                </a:gradFill>
                <a:latin typeface="Segoe UI"/>
                <a:cs typeface="Segoe UI"/>
              </a:rPr>
              <a:t>Student Ambassadors share their low code </a:t>
            </a:r>
            <a:r>
              <a:rPr lang="en-ZA" sz="2700" dirty="0" err="1">
                <a:gradFill flip="none" rotWithShape="1">
                  <a:gsLst>
                    <a:gs pos="82000">
                      <a:schemeClr val="accent5"/>
                    </a:gs>
                    <a:gs pos="0">
                      <a:schemeClr val="accent5"/>
                    </a:gs>
                  </a:gsLst>
                  <a:lin ang="2700000" scaled="1"/>
                  <a:tileRect/>
                </a:gradFill>
                <a:latin typeface="Segoe UI"/>
                <a:cs typeface="Segoe UI"/>
              </a:rPr>
              <a:t>QnA</a:t>
            </a:r>
            <a:r>
              <a:rPr lang="en-ZA" sz="2700" dirty="0">
                <a:gradFill flip="none" rotWithShape="1">
                  <a:gsLst>
                    <a:gs pos="82000">
                      <a:schemeClr val="accent5"/>
                    </a:gs>
                    <a:gs pos="0">
                      <a:schemeClr val="accent5"/>
                    </a:gs>
                  </a:gsLst>
                  <a:lin ang="2700000" scaled="1"/>
                  <a:tileRect/>
                </a:gradFill>
                <a:latin typeface="Segoe UI"/>
                <a:cs typeface="Segoe UI"/>
              </a:rPr>
              <a:t> bot for Microsoft Teams</a:t>
            </a:r>
            <a:endParaRPr lang="en-US" sz="2700" dirty="0">
              <a:gradFill flip="none" rotWithShape="1">
                <a:gsLst>
                  <a:gs pos="82000">
                    <a:schemeClr val="accent5"/>
                  </a:gs>
                  <a:gs pos="0">
                    <a:schemeClr val="accent5"/>
                  </a:gs>
                </a:gsLst>
                <a:lin ang="2700000" scaled="1"/>
                <a:tileRect/>
              </a:gradFill>
              <a:latin typeface="Segoe UI"/>
              <a:cs typeface="Segoe UI"/>
            </a:endParaRPr>
          </a:p>
          <a:p>
            <a:r>
              <a:rPr lang="en-US" sz="2700" dirty="0">
                <a:gradFill flip="none" rotWithShape="1">
                  <a:gsLst>
                    <a:gs pos="82000">
                      <a:schemeClr val="accent5"/>
                    </a:gs>
                    <a:gs pos="0">
                      <a:schemeClr val="accent5"/>
                    </a:gs>
                  </a:gsLst>
                  <a:lin ang="2700000" scaled="1"/>
                  <a:tileRect/>
                </a:gradFill>
                <a:latin typeface="Segoe UI"/>
                <a:cs typeface="Segoe UI"/>
              </a:rPr>
              <a:t>- https://youtu.be/flAOtxvOyvY</a:t>
            </a:r>
          </a:p>
          <a:p>
            <a:endParaRPr lang="en-US" sz="2700" dirty="0">
              <a:gradFill flip="none" rotWithShape="1">
                <a:gsLst>
                  <a:gs pos="82000">
                    <a:schemeClr val="accent5"/>
                  </a:gs>
                  <a:gs pos="0">
                    <a:schemeClr val="accent5"/>
                  </a:gs>
                </a:gsLst>
                <a:lin ang="2700000" scaled="1"/>
                <a:tileRect/>
              </a:gradFill>
              <a:latin typeface="Segoe UI"/>
              <a:cs typeface="Segoe UI"/>
            </a:endParaRPr>
          </a:p>
          <a:p>
            <a:r>
              <a:rPr lang="en-US" sz="2700" dirty="0">
                <a:gradFill flip="none" rotWithShape="1">
                  <a:gsLst>
                    <a:gs pos="82000">
                      <a:schemeClr val="accent5"/>
                    </a:gs>
                    <a:gs pos="0">
                      <a:schemeClr val="accent5"/>
                    </a:gs>
                  </a:gsLst>
                  <a:lin ang="2700000" scaled="1"/>
                  <a:tileRect/>
                </a:gradFill>
                <a:latin typeface="Segoe UI"/>
                <a:cs typeface="Segoe UI"/>
              </a:rPr>
              <a:t>Getting Started</a:t>
            </a:r>
          </a:p>
          <a:p>
            <a:r>
              <a:rPr lang="en-US" sz="2700" dirty="0">
                <a:gradFill flip="none" rotWithShape="1">
                  <a:gsLst>
                    <a:gs pos="82000">
                      <a:schemeClr val="accent5"/>
                    </a:gs>
                    <a:gs pos="0">
                      <a:schemeClr val="accent5"/>
                    </a:gs>
                  </a:gsLst>
                  <a:lin ang="2700000" scaled="1"/>
                  <a:tileRect/>
                </a:gradFill>
                <a:latin typeface="Segoe UI"/>
                <a:cs typeface="Segoe UI"/>
              </a:rPr>
              <a:t>- https://aka.ms/PowerPlatformResources</a:t>
            </a:r>
          </a:p>
          <a:p>
            <a:endParaRPr lang="en-US" sz="2700" dirty="0">
              <a:gradFill flip="none" rotWithShape="1">
                <a:gsLst>
                  <a:gs pos="82000">
                    <a:schemeClr val="accent5"/>
                  </a:gs>
                  <a:gs pos="0">
                    <a:schemeClr val="accent5"/>
                  </a:gs>
                </a:gsLst>
                <a:lin ang="2700000" scaled="1"/>
                <a:tileRect/>
              </a:gradFill>
              <a:latin typeface="Segoe UI"/>
              <a:cs typeface="Segoe UI"/>
            </a:endParaRPr>
          </a:p>
          <a:p>
            <a:r>
              <a:rPr lang="en-US" sz="2700" dirty="0">
                <a:gradFill flip="none" rotWithShape="1">
                  <a:gsLst>
                    <a:gs pos="82000">
                      <a:schemeClr val="accent5"/>
                    </a:gs>
                    <a:gs pos="0">
                      <a:schemeClr val="accent5"/>
                    </a:gs>
                  </a:gsLst>
                  <a:lin ang="2700000" scaled="1"/>
                  <a:tileRect/>
                </a:gradFill>
                <a:latin typeface="Segoe UI"/>
                <a:cs typeface="Segoe UI"/>
              </a:rPr>
              <a:t>Read More Customer Stories</a:t>
            </a:r>
          </a:p>
          <a:p>
            <a:r>
              <a:rPr lang="en-US" sz="2700" dirty="0">
                <a:gradFill flip="none" rotWithShape="1">
                  <a:gsLst>
                    <a:gs pos="82000">
                      <a:schemeClr val="accent5"/>
                    </a:gs>
                    <a:gs pos="0">
                      <a:schemeClr val="accent5"/>
                    </a:gs>
                  </a:gsLst>
                  <a:lin ang="2700000" scaled="1"/>
                  <a:tileRect/>
                </a:gradFill>
                <a:latin typeface="Segoe UI"/>
                <a:cs typeface="Segoe UI"/>
              </a:rPr>
              <a:t>- https://aka.ms/PowerPlatformStories</a:t>
            </a:r>
          </a:p>
        </p:txBody>
      </p:sp>
      <p:grpSp>
        <p:nvGrpSpPr>
          <p:cNvPr id="7" name="Graphic 52">
            <a:extLst>
              <a:ext uri="{FF2B5EF4-FFF2-40B4-BE49-F238E27FC236}">
                <a16:creationId xmlns:a16="http://schemas.microsoft.com/office/drawing/2014/main" id="{85F6526A-2464-4B73-8810-10A2DB8DF5A6}"/>
              </a:ext>
            </a:extLst>
          </p:cNvPr>
          <p:cNvGrpSpPr>
            <a:grpSpLocks noChangeAspect="1"/>
          </p:cNvGrpSpPr>
          <p:nvPr/>
        </p:nvGrpSpPr>
        <p:grpSpPr>
          <a:xfrm>
            <a:off x="7690258" y="402075"/>
            <a:ext cx="3998079" cy="5756781"/>
            <a:chOff x="1291873" y="3818257"/>
            <a:chExt cx="6058162" cy="8723067"/>
          </a:xfrm>
          <a:noFill/>
        </p:grpSpPr>
        <p:sp>
          <p:nvSpPr>
            <p:cNvPr id="8" name="Freeform: Shape 7">
              <a:extLst>
                <a:ext uri="{FF2B5EF4-FFF2-40B4-BE49-F238E27FC236}">
                  <a16:creationId xmlns:a16="http://schemas.microsoft.com/office/drawing/2014/main" id="{B9B07133-C5B9-4742-86E3-0375EF0D124E}"/>
                </a:ext>
              </a:extLst>
            </p:cNvPr>
            <p:cNvSpPr/>
            <p:nvPr/>
          </p:nvSpPr>
          <p:spPr>
            <a:xfrm>
              <a:off x="4640505" y="6398637"/>
              <a:ext cx="198100" cy="198100"/>
            </a:xfrm>
            <a:custGeom>
              <a:avLst/>
              <a:gdLst>
                <a:gd name="connsiteX0" fmla="*/ 198100 w 198100"/>
                <a:gd name="connsiteY0" fmla="*/ 99050 h 198100"/>
                <a:gd name="connsiteX1" fmla="*/ 99050 w 198100"/>
                <a:gd name="connsiteY1" fmla="*/ 198100 h 198100"/>
                <a:gd name="connsiteX2" fmla="*/ 0 w 198100"/>
                <a:gd name="connsiteY2" fmla="*/ 99050 h 198100"/>
                <a:gd name="connsiteX3" fmla="*/ 99050 w 198100"/>
                <a:gd name="connsiteY3" fmla="*/ 0 h 198100"/>
                <a:gd name="connsiteX4" fmla="*/ 198100 w 198100"/>
                <a:gd name="connsiteY4" fmla="*/ 99050 h 19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00" h="198100">
                  <a:moveTo>
                    <a:pt x="198100" y="99050"/>
                  </a:moveTo>
                  <a:cubicBezTo>
                    <a:pt x="198100" y="153754"/>
                    <a:pt x="153754" y="198100"/>
                    <a:pt x="99050" y="198100"/>
                  </a:cubicBezTo>
                  <a:cubicBezTo>
                    <a:pt x="44346" y="198100"/>
                    <a:pt x="0" y="153754"/>
                    <a:pt x="0" y="99050"/>
                  </a:cubicBezTo>
                  <a:cubicBezTo>
                    <a:pt x="0" y="44346"/>
                    <a:pt x="44346" y="0"/>
                    <a:pt x="99050" y="0"/>
                  </a:cubicBezTo>
                  <a:cubicBezTo>
                    <a:pt x="153754" y="0"/>
                    <a:pt x="198100" y="44346"/>
                    <a:pt x="198100" y="99050"/>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3D299757-3B5C-41EC-A8BF-A77DE8918F78}"/>
                </a:ext>
              </a:extLst>
            </p:cNvPr>
            <p:cNvSpPr/>
            <p:nvPr/>
          </p:nvSpPr>
          <p:spPr>
            <a:xfrm>
              <a:off x="4210004" y="6261962"/>
              <a:ext cx="1059277" cy="17500"/>
            </a:xfrm>
            <a:custGeom>
              <a:avLst/>
              <a:gdLst>
                <a:gd name="connsiteX0" fmla="*/ 0 w 1059277"/>
                <a:gd name="connsiteY0" fmla="*/ 0 h 17500"/>
                <a:gd name="connsiteX1" fmla="*/ 1059277 w 1059277"/>
                <a:gd name="connsiteY1" fmla="*/ 0 h 17500"/>
              </a:gdLst>
              <a:ahLst/>
              <a:cxnLst>
                <a:cxn ang="0">
                  <a:pos x="connsiteX0" y="connsiteY0"/>
                </a:cxn>
                <a:cxn ang="0">
                  <a:pos x="connsiteX1" y="connsiteY1"/>
                </a:cxn>
              </a:cxnLst>
              <a:rect l="l" t="t" r="r" b="b"/>
              <a:pathLst>
                <a:path w="1059277" h="17500">
                  <a:moveTo>
                    <a:pt x="0" y="0"/>
                  </a:moveTo>
                  <a:lnTo>
                    <a:pt x="1059277"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744F628A-58E0-430D-810F-80FE626A211E}"/>
                </a:ext>
              </a:extLst>
            </p:cNvPr>
            <p:cNvSpPr/>
            <p:nvPr/>
          </p:nvSpPr>
          <p:spPr>
            <a:xfrm>
              <a:off x="4210004" y="6261962"/>
              <a:ext cx="1059277" cy="17500"/>
            </a:xfrm>
            <a:custGeom>
              <a:avLst/>
              <a:gdLst>
                <a:gd name="connsiteX0" fmla="*/ 0 w 1059277"/>
                <a:gd name="connsiteY0" fmla="*/ 0 h 17500"/>
                <a:gd name="connsiteX1" fmla="*/ 1059277 w 1059277"/>
                <a:gd name="connsiteY1" fmla="*/ 0 h 17500"/>
              </a:gdLst>
              <a:ahLst/>
              <a:cxnLst>
                <a:cxn ang="0">
                  <a:pos x="connsiteX0" y="connsiteY0"/>
                </a:cxn>
                <a:cxn ang="0">
                  <a:pos x="connsiteX1" y="connsiteY1"/>
                </a:cxn>
              </a:cxnLst>
              <a:rect l="l" t="t" r="r" b="b"/>
              <a:pathLst>
                <a:path w="1059277" h="17500">
                  <a:moveTo>
                    <a:pt x="0" y="0"/>
                  </a:moveTo>
                  <a:lnTo>
                    <a:pt x="1059277"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916149DC-001B-4B3A-89D0-4F630C750ED9}"/>
                </a:ext>
              </a:extLst>
            </p:cNvPr>
            <p:cNvSpPr/>
            <p:nvPr/>
          </p:nvSpPr>
          <p:spPr>
            <a:xfrm>
              <a:off x="4756705" y="6705063"/>
              <a:ext cx="437150" cy="1062777"/>
            </a:xfrm>
            <a:custGeom>
              <a:avLst/>
              <a:gdLst>
                <a:gd name="connsiteX0" fmla="*/ 0 w 437150"/>
                <a:gd name="connsiteY0" fmla="*/ 1062777 h 1062777"/>
                <a:gd name="connsiteX1" fmla="*/ 0 w 437150"/>
                <a:gd name="connsiteY1" fmla="*/ 425251 h 1062777"/>
                <a:gd name="connsiteX2" fmla="*/ 437151 w 437150"/>
                <a:gd name="connsiteY2" fmla="*/ 0 h 1062777"/>
              </a:gdLst>
              <a:ahLst/>
              <a:cxnLst>
                <a:cxn ang="0">
                  <a:pos x="connsiteX0" y="connsiteY0"/>
                </a:cxn>
                <a:cxn ang="0">
                  <a:pos x="connsiteX1" y="connsiteY1"/>
                </a:cxn>
                <a:cxn ang="0">
                  <a:pos x="connsiteX2" y="connsiteY2"/>
                </a:cxn>
              </a:cxnLst>
              <a:rect l="l" t="t" r="r" b="b"/>
              <a:pathLst>
                <a:path w="437150" h="1062777">
                  <a:moveTo>
                    <a:pt x="0" y="1062777"/>
                  </a:moveTo>
                  <a:lnTo>
                    <a:pt x="0" y="425251"/>
                  </a:lnTo>
                  <a:cubicBezTo>
                    <a:pt x="0" y="425251"/>
                    <a:pt x="437151" y="440126"/>
                    <a:pt x="437151" y="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057DC21A-6BB3-489A-8FD4-3266F54BDA61}"/>
                </a:ext>
              </a:extLst>
            </p:cNvPr>
            <p:cNvSpPr/>
            <p:nvPr/>
          </p:nvSpPr>
          <p:spPr>
            <a:xfrm>
              <a:off x="4756705" y="6705063"/>
              <a:ext cx="437150" cy="1062777"/>
            </a:xfrm>
            <a:custGeom>
              <a:avLst/>
              <a:gdLst>
                <a:gd name="connsiteX0" fmla="*/ 0 w 437150"/>
                <a:gd name="connsiteY0" fmla="*/ 1062777 h 1062777"/>
                <a:gd name="connsiteX1" fmla="*/ 0 w 437150"/>
                <a:gd name="connsiteY1" fmla="*/ 425251 h 1062777"/>
                <a:gd name="connsiteX2" fmla="*/ 437151 w 437150"/>
                <a:gd name="connsiteY2" fmla="*/ 0 h 1062777"/>
              </a:gdLst>
              <a:ahLst/>
              <a:cxnLst>
                <a:cxn ang="0">
                  <a:pos x="connsiteX0" y="connsiteY0"/>
                </a:cxn>
                <a:cxn ang="0">
                  <a:pos x="connsiteX1" y="connsiteY1"/>
                </a:cxn>
                <a:cxn ang="0">
                  <a:pos x="connsiteX2" y="connsiteY2"/>
                </a:cxn>
              </a:cxnLst>
              <a:rect l="l" t="t" r="r" b="b"/>
              <a:pathLst>
                <a:path w="437150" h="1062777">
                  <a:moveTo>
                    <a:pt x="0" y="1062777"/>
                  </a:moveTo>
                  <a:lnTo>
                    <a:pt x="0" y="425251"/>
                  </a:lnTo>
                  <a:cubicBezTo>
                    <a:pt x="0" y="425251"/>
                    <a:pt x="437151" y="440126"/>
                    <a:pt x="437151" y="0"/>
                  </a:cubicBezTo>
                </a:path>
              </a:pathLst>
            </a:custGeom>
            <a:grpFill/>
            <a:ln w="254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 name="Graphic 52">
              <a:extLst>
                <a:ext uri="{FF2B5EF4-FFF2-40B4-BE49-F238E27FC236}">
                  <a16:creationId xmlns:a16="http://schemas.microsoft.com/office/drawing/2014/main" id="{2CAA5AD0-E12F-4923-8A72-AAB737867000}"/>
                </a:ext>
              </a:extLst>
            </p:cNvPr>
            <p:cNvGrpSpPr/>
            <p:nvPr/>
          </p:nvGrpSpPr>
          <p:grpSpPr>
            <a:xfrm>
              <a:off x="4210004" y="4664558"/>
              <a:ext cx="1061027" cy="2042079"/>
              <a:chOff x="4210004" y="4664558"/>
              <a:chExt cx="1061027" cy="2042079"/>
            </a:xfrm>
            <a:grpFill/>
          </p:grpSpPr>
          <p:sp>
            <p:nvSpPr>
              <p:cNvPr id="94" name="Freeform: Shape 93">
                <a:extLst>
                  <a:ext uri="{FF2B5EF4-FFF2-40B4-BE49-F238E27FC236}">
                    <a16:creationId xmlns:a16="http://schemas.microsoft.com/office/drawing/2014/main" id="{51BB181A-21D3-4468-A2B3-BA990EFB2AA4}"/>
                  </a:ext>
                </a:extLst>
              </p:cNvPr>
              <p:cNvSpPr/>
              <p:nvPr/>
            </p:nvSpPr>
            <p:spPr>
              <a:xfrm>
                <a:off x="4210004" y="4664558"/>
                <a:ext cx="1061027" cy="2042079"/>
              </a:xfrm>
              <a:custGeom>
                <a:avLst/>
                <a:gdLst>
                  <a:gd name="connsiteX0" fmla="*/ 0 w 1061027"/>
                  <a:gd name="connsiteY0" fmla="*/ 0 h 2042079"/>
                  <a:gd name="connsiteX1" fmla="*/ 1061027 w 1061027"/>
                  <a:gd name="connsiteY1" fmla="*/ 0 h 2042079"/>
                  <a:gd name="connsiteX2" fmla="*/ 1061027 w 1061027"/>
                  <a:gd name="connsiteY2" fmla="*/ 2042079 h 2042079"/>
                  <a:gd name="connsiteX3" fmla="*/ 0 w 1061027"/>
                  <a:gd name="connsiteY3" fmla="*/ 2042079 h 2042079"/>
                </a:gdLst>
                <a:ahLst/>
                <a:cxnLst>
                  <a:cxn ang="0">
                    <a:pos x="connsiteX0" y="connsiteY0"/>
                  </a:cxn>
                  <a:cxn ang="0">
                    <a:pos x="connsiteX1" y="connsiteY1"/>
                  </a:cxn>
                  <a:cxn ang="0">
                    <a:pos x="connsiteX2" y="connsiteY2"/>
                  </a:cxn>
                  <a:cxn ang="0">
                    <a:pos x="connsiteX3" y="connsiteY3"/>
                  </a:cxn>
                </a:cxnLst>
                <a:rect l="l" t="t" r="r" b="b"/>
                <a:pathLst>
                  <a:path w="1061027" h="2042079">
                    <a:moveTo>
                      <a:pt x="0" y="0"/>
                    </a:moveTo>
                    <a:lnTo>
                      <a:pt x="1061027" y="0"/>
                    </a:lnTo>
                    <a:lnTo>
                      <a:pt x="1061027" y="2042079"/>
                    </a:lnTo>
                    <a:lnTo>
                      <a:pt x="0" y="2042079"/>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492D388-9D7C-41E7-BB23-28F4602AEC15}"/>
                  </a:ext>
                </a:extLst>
              </p:cNvPr>
              <p:cNvSpPr/>
              <p:nvPr/>
            </p:nvSpPr>
            <p:spPr>
              <a:xfrm>
                <a:off x="4210004" y="4664558"/>
                <a:ext cx="1061027" cy="2042079"/>
              </a:xfrm>
              <a:custGeom>
                <a:avLst/>
                <a:gdLst>
                  <a:gd name="connsiteX0" fmla="*/ 0 w 1061027"/>
                  <a:gd name="connsiteY0" fmla="*/ 0 h 2042079"/>
                  <a:gd name="connsiteX1" fmla="*/ 1061027 w 1061027"/>
                  <a:gd name="connsiteY1" fmla="*/ 0 h 2042079"/>
                  <a:gd name="connsiteX2" fmla="*/ 1061027 w 1061027"/>
                  <a:gd name="connsiteY2" fmla="*/ 2042079 h 2042079"/>
                  <a:gd name="connsiteX3" fmla="*/ 0 w 1061027"/>
                  <a:gd name="connsiteY3" fmla="*/ 2042079 h 2042079"/>
                </a:gdLst>
                <a:ahLst/>
                <a:cxnLst>
                  <a:cxn ang="0">
                    <a:pos x="connsiteX0" y="connsiteY0"/>
                  </a:cxn>
                  <a:cxn ang="0">
                    <a:pos x="connsiteX1" y="connsiteY1"/>
                  </a:cxn>
                  <a:cxn ang="0">
                    <a:pos x="connsiteX2" y="connsiteY2"/>
                  </a:cxn>
                  <a:cxn ang="0">
                    <a:pos x="connsiteX3" y="connsiteY3"/>
                  </a:cxn>
                </a:cxnLst>
                <a:rect l="l" t="t" r="r" b="b"/>
                <a:pathLst>
                  <a:path w="1061027" h="2042079">
                    <a:moveTo>
                      <a:pt x="0" y="0"/>
                    </a:moveTo>
                    <a:lnTo>
                      <a:pt x="1061027" y="0"/>
                    </a:lnTo>
                    <a:lnTo>
                      <a:pt x="1061027" y="2042079"/>
                    </a:lnTo>
                    <a:lnTo>
                      <a:pt x="0" y="2042079"/>
                    </a:lnTo>
                    <a:close/>
                  </a:path>
                </a:pathLst>
              </a:custGeom>
              <a:grpFill/>
              <a:ln w="25400" cap="flat">
                <a:solidFill>
                  <a:srgbClr val="74277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138465E2-2188-434F-AF8C-9C43A3740400}"/>
                  </a:ext>
                </a:extLst>
              </p:cNvPr>
              <p:cNvSpPr/>
              <p:nvPr/>
            </p:nvSpPr>
            <p:spPr>
              <a:xfrm>
                <a:off x="4305204" y="4979559"/>
                <a:ext cx="870451" cy="649601"/>
              </a:xfrm>
              <a:custGeom>
                <a:avLst/>
                <a:gdLst>
                  <a:gd name="connsiteX0" fmla="*/ 0 w 870451"/>
                  <a:gd name="connsiteY0" fmla="*/ 0 h 649601"/>
                  <a:gd name="connsiteX1" fmla="*/ 870452 w 870451"/>
                  <a:gd name="connsiteY1" fmla="*/ 0 h 649601"/>
                  <a:gd name="connsiteX2" fmla="*/ 870452 w 870451"/>
                  <a:gd name="connsiteY2" fmla="*/ 649601 h 649601"/>
                  <a:gd name="connsiteX3" fmla="*/ 0 w 870451"/>
                  <a:gd name="connsiteY3" fmla="*/ 649601 h 649601"/>
                </a:gdLst>
                <a:ahLst/>
                <a:cxnLst>
                  <a:cxn ang="0">
                    <a:pos x="connsiteX0" y="connsiteY0"/>
                  </a:cxn>
                  <a:cxn ang="0">
                    <a:pos x="connsiteX1" y="connsiteY1"/>
                  </a:cxn>
                  <a:cxn ang="0">
                    <a:pos x="connsiteX2" y="connsiteY2"/>
                  </a:cxn>
                  <a:cxn ang="0">
                    <a:pos x="connsiteX3" y="connsiteY3"/>
                  </a:cxn>
                </a:cxnLst>
                <a:rect l="l" t="t" r="r" b="b"/>
                <a:pathLst>
                  <a:path w="870451" h="649601">
                    <a:moveTo>
                      <a:pt x="0" y="0"/>
                    </a:moveTo>
                    <a:lnTo>
                      <a:pt x="870452" y="0"/>
                    </a:lnTo>
                    <a:lnTo>
                      <a:pt x="870452" y="649601"/>
                    </a:lnTo>
                    <a:lnTo>
                      <a:pt x="0" y="649601"/>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769C7F0E-15DB-433C-BB65-2B65E5F02DDE}"/>
                  </a:ext>
                </a:extLst>
              </p:cNvPr>
              <p:cNvSpPr/>
              <p:nvPr/>
            </p:nvSpPr>
            <p:spPr>
              <a:xfrm>
                <a:off x="4305204" y="4979559"/>
                <a:ext cx="870451" cy="649601"/>
              </a:xfrm>
              <a:custGeom>
                <a:avLst/>
                <a:gdLst>
                  <a:gd name="connsiteX0" fmla="*/ 0 w 870451"/>
                  <a:gd name="connsiteY0" fmla="*/ 0 h 649601"/>
                  <a:gd name="connsiteX1" fmla="*/ 870452 w 870451"/>
                  <a:gd name="connsiteY1" fmla="*/ 0 h 649601"/>
                  <a:gd name="connsiteX2" fmla="*/ 870452 w 870451"/>
                  <a:gd name="connsiteY2" fmla="*/ 649601 h 649601"/>
                  <a:gd name="connsiteX3" fmla="*/ 0 w 870451"/>
                  <a:gd name="connsiteY3" fmla="*/ 649601 h 649601"/>
                </a:gdLst>
                <a:ahLst/>
                <a:cxnLst>
                  <a:cxn ang="0">
                    <a:pos x="connsiteX0" y="connsiteY0"/>
                  </a:cxn>
                  <a:cxn ang="0">
                    <a:pos x="connsiteX1" y="connsiteY1"/>
                  </a:cxn>
                  <a:cxn ang="0">
                    <a:pos x="connsiteX2" y="connsiteY2"/>
                  </a:cxn>
                  <a:cxn ang="0">
                    <a:pos x="connsiteX3" y="connsiteY3"/>
                  </a:cxn>
                </a:cxnLst>
                <a:rect l="l" t="t" r="r" b="b"/>
                <a:pathLst>
                  <a:path w="870451" h="649601">
                    <a:moveTo>
                      <a:pt x="0" y="0"/>
                    </a:moveTo>
                    <a:lnTo>
                      <a:pt x="870452" y="0"/>
                    </a:lnTo>
                    <a:lnTo>
                      <a:pt x="870452" y="649601"/>
                    </a:lnTo>
                    <a:lnTo>
                      <a:pt x="0" y="649601"/>
                    </a:lnTo>
                    <a:close/>
                  </a:path>
                </a:pathLst>
              </a:custGeom>
              <a:grpFill/>
              <a:ln w="25400" cap="flat">
                <a:solidFill>
                  <a:srgbClr val="74277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BE430530-B416-41E2-82E3-5F447310271F}"/>
                  </a:ext>
                </a:extLst>
              </p:cNvPr>
              <p:cNvSpPr/>
              <p:nvPr/>
            </p:nvSpPr>
            <p:spPr>
              <a:xfrm>
                <a:off x="4641205" y="6399687"/>
                <a:ext cx="198450" cy="198450"/>
              </a:xfrm>
              <a:custGeom>
                <a:avLst/>
                <a:gdLst>
                  <a:gd name="connsiteX0" fmla="*/ 198450 w 198450"/>
                  <a:gd name="connsiteY0" fmla="*/ 99225 h 198450"/>
                  <a:gd name="connsiteX1" fmla="*/ 99225 w 198450"/>
                  <a:gd name="connsiteY1" fmla="*/ 198451 h 198450"/>
                  <a:gd name="connsiteX2" fmla="*/ 0 w 198450"/>
                  <a:gd name="connsiteY2" fmla="*/ 99225 h 198450"/>
                  <a:gd name="connsiteX3" fmla="*/ 99225 w 198450"/>
                  <a:gd name="connsiteY3" fmla="*/ 0 h 198450"/>
                  <a:gd name="connsiteX4" fmla="*/ 198450 w 198450"/>
                  <a:gd name="connsiteY4" fmla="*/ 99225 h 1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50" h="198450">
                    <a:moveTo>
                      <a:pt x="198450" y="99225"/>
                    </a:moveTo>
                    <a:cubicBezTo>
                      <a:pt x="198450" y="154000"/>
                      <a:pt x="154000" y="198451"/>
                      <a:pt x="99225" y="198451"/>
                    </a:cubicBezTo>
                    <a:cubicBezTo>
                      <a:pt x="44450" y="198451"/>
                      <a:pt x="0" y="154000"/>
                      <a:pt x="0" y="99225"/>
                    </a:cubicBezTo>
                    <a:cubicBezTo>
                      <a:pt x="0" y="44450"/>
                      <a:pt x="44450" y="0"/>
                      <a:pt x="99225" y="0"/>
                    </a:cubicBezTo>
                    <a:cubicBezTo>
                      <a:pt x="154000" y="0"/>
                      <a:pt x="198450" y="44450"/>
                      <a:pt x="198450" y="99225"/>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E14A31B8-767D-4D2E-AC17-55E379BD259C}"/>
                  </a:ext>
                </a:extLst>
              </p:cNvPr>
              <p:cNvSpPr/>
              <p:nvPr/>
            </p:nvSpPr>
            <p:spPr>
              <a:xfrm>
                <a:off x="4641205" y="6399687"/>
                <a:ext cx="198450" cy="198450"/>
              </a:xfrm>
              <a:custGeom>
                <a:avLst/>
                <a:gdLst>
                  <a:gd name="connsiteX0" fmla="*/ 198450 w 198450"/>
                  <a:gd name="connsiteY0" fmla="*/ 99225 h 198450"/>
                  <a:gd name="connsiteX1" fmla="*/ 99225 w 198450"/>
                  <a:gd name="connsiteY1" fmla="*/ 198451 h 198450"/>
                  <a:gd name="connsiteX2" fmla="*/ 0 w 198450"/>
                  <a:gd name="connsiteY2" fmla="*/ 99225 h 198450"/>
                  <a:gd name="connsiteX3" fmla="*/ 99225 w 198450"/>
                  <a:gd name="connsiteY3" fmla="*/ 0 h 198450"/>
                  <a:gd name="connsiteX4" fmla="*/ 198450 w 198450"/>
                  <a:gd name="connsiteY4" fmla="*/ 99225 h 198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450" h="198450">
                    <a:moveTo>
                      <a:pt x="198450" y="99225"/>
                    </a:moveTo>
                    <a:cubicBezTo>
                      <a:pt x="198450" y="154000"/>
                      <a:pt x="154000" y="198451"/>
                      <a:pt x="99225" y="198451"/>
                    </a:cubicBezTo>
                    <a:cubicBezTo>
                      <a:pt x="44450" y="198451"/>
                      <a:pt x="0" y="154000"/>
                      <a:pt x="0" y="99225"/>
                    </a:cubicBezTo>
                    <a:cubicBezTo>
                      <a:pt x="0" y="44450"/>
                      <a:pt x="44450" y="0"/>
                      <a:pt x="99225" y="0"/>
                    </a:cubicBezTo>
                    <a:cubicBezTo>
                      <a:pt x="154000" y="0"/>
                      <a:pt x="198450" y="44450"/>
                      <a:pt x="198450" y="99225"/>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20896B0-545C-4DA5-8A4C-800AC8DDE723}"/>
                  </a:ext>
                </a:extLst>
              </p:cNvPr>
              <p:cNvSpPr/>
              <p:nvPr/>
            </p:nvSpPr>
            <p:spPr>
              <a:xfrm>
                <a:off x="4210004" y="6262837"/>
                <a:ext cx="1061027" cy="17500"/>
              </a:xfrm>
              <a:custGeom>
                <a:avLst/>
                <a:gdLst>
                  <a:gd name="connsiteX0" fmla="*/ 0 w 1061027"/>
                  <a:gd name="connsiteY0" fmla="*/ 0 h 17500"/>
                  <a:gd name="connsiteX1" fmla="*/ 1061027 w 1061027"/>
                  <a:gd name="connsiteY1" fmla="*/ 0 h 17500"/>
                </a:gdLst>
                <a:ahLst/>
                <a:cxnLst>
                  <a:cxn ang="0">
                    <a:pos x="connsiteX0" y="connsiteY0"/>
                  </a:cxn>
                  <a:cxn ang="0">
                    <a:pos x="connsiteX1" y="connsiteY1"/>
                  </a:cxn>
                </a:cxnLst>
                <a:rect l="l" t="t" r="r" b="b"/>
                <a:pathLst>
                  <a:path w="1061027" h="17500">
                    <a:moveTo>
                      <a:pt x="0" y="0"/>
                    </a:moveTo>
                    <a:lnTo>
                      <a:pt x="1061027"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2C711500-45F8-4FEC-BD12-9AC7D4210736}"/>
                  </a:ext>
                </a:extLst>
              </p:cNvPr>
              <p:cNvSpPr/>
              <p:nvPr/>
            </p:nvSpPr>
            <p:spPr>
              <a:xfrm>
                <a:off x="4210004" y="6262837"/>
                <a:ext cx="1061027" cy="17500"/>
              </a:xfrm>
              <a:custGeom>
                <a:avLst/>
                <a:gdLst>
                  <a:gd name="connsiteX0" fmla="*/ 0 w 1061027"/>
                  <a:gd name="connsiteY0" fmla="*/ 0 h 17500"/>
                  <a:gd name="connsiteX1" fmla="*/ 1061027 w 1061027"/>
                  <a:gd name="connsiteY1" fmla="*/ 0 h 17500"/>
                </a:gdLst>
                <a:ahLst/>
                <a:cxnLst>
                  <a:cxn ang="0">
                    <a:pos x="connsiteX0" y="connsiteY0"/>
                  </a:cxn>
                  <a:cxn ang="0">
                    <a:pos x="connsiteX1" y="connsiteY1"/>
                  </a:cxn>
                </a:cxnLst>
                <a:rect l="l" t="t" r="r" b="b"/>
                <a:pathLst>
                  <a:path w="1061027" h="17500">
                    <a:moveTo>
                      <a:pt x="0" y="0"/>
                    </a:moveTo>
                    <a:lnTo>
                      <a:pt x="1061027"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2A00FD5D-09FE-4E04-BA72-8696B00AEF39}"/>
                  </a:ext>
                </a:extLst>
              </p:cNvPr>
              <p:cNvSpPr/>
              <p:nvPr/>
            </p:nvSpPr>
            <p:spPr>
              <a:xfrm>
                <a:off x="4423679" y="5161034"/>
                <a:ext cx="134575" cy="134575"/>
              </a:xfrm>
              <a:custGeom>
                <a:avLst/>
                <a:gdLst>
                  <a:gd name="connsiteX0" fmla="*/ 134575 w 134575"/>
                  <a:gd name="connsiteY0" fmla="*/ 67200 h 134575"/>
                  <a:gd name="connsiteX1" fmla="*/ 67375 w 134575"/>
                  <a:gd name="connsiteY1" fmla="*/ 134575 h 134575"/>
                  <a:gd name="connsiteX2" fmla="*/ 0 w 134575"/>
                  <a:gd name="connsiteY2" fmla="*/ 67200 h 134575"/>
                  <a:gd name="connsiteX3" fmla="*/ 67375 w 134575"/>
                  <a:gd name="connsiteY3" fmla="*/ 0 h 134575"/>
                  <a:gd name="connsiteX4" fmla="*/ 134575 w 134575"/>
                  <a:gd name="connsiteY4" fmla="*/ 67200 h 1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75" h="134575">
                    <a:moveTo>
                      <a:pt x="134575" y="67200"/>
                    </a:moveTo>
                    <a:cubicBezTo>
                      <a:pt x="134575" y="104300"/>
                      <a:pt x="104475" y="134575"/>
                      <a:pt x="67375" y="134575"/>
                    </a:cubicBezTo>
                    <a:cubicBezTo>
                      <a:pt x="30275" y="134575"/>
                      <a:pt x="0" y="104475"/>
                      <a:pt x="0" y="67200"/>
                    </a:cubicBezTo>
                    <a:cubicBezTo>
                      <a:pt x="0" y="30100"/>
                      <a:pt x="30100" y="0"/>
                      <a:pt x="67375" y="0"/>
                    </a:cubicBezTo>
                    <a:cubicBezTo>
                      <a:pt x="104475" y="0"/>
                      <a:pt x="134575" y="30100"/>
                      <a:pt x="134575" y="6720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8E61BFE9-9807-4C0C-AE0B-89C94357C31D}"/>
                  </a:ext>
                </a:extLst>
              </p:cNvPr>
              <p:cNvSpPr/>
              <p:nvPr/>
            </p:nvSpPr>
            <p:spPr>
              <a:xfrm>
                <a:off x="4423679" y="5161034"/>
                <a:ext cx="134575" cy="134575"/>
              </a:xfrm>
              <a:custGeom>
                <a:avLst/>
                <a:gdLst>
                  <a:gd name="connsiteX0" fmla="*/ 134575 w 134575"/>
                  <a:gd name="connsiteY0" fmla="*/ 67200 h 134575"/>
                  <a:gd name="connsiteX1" fmla="*/ 67375 w 134575"/>
                  <a:gd name="connsiteY1" fmla="*/ 134575 h 134575"/>
                  <a:gd name="connsiteX2" fmla="*/ 0 w 134575"/>
                  <a:gd name="connsiteY2" fmla="*/ 67200 h 134575"/>
                  <a:gd name="connsiteX3" fmla="*/ 67375 w 134575"/>
                  <a:gd name="connsiteY3" fmla="*/ 0 h 134575"/>
                  <a:gd name="connsiteX4" fmla="*/ 134575 w 134575"/>
                  <a:gd name="connsiteY4" fmla="*/ 67200 h 134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75" h="134575">
                    <a:moveTo>
                      <a:pt x="134575" y="67200"/>
                    </a:moveTo>
                    <a:cubicBezTo>
                      <a:pt x="134575" y="104300"/>
                      <a:pt x="104475" y="134575"/>
                      <a:pt x="67375" y="134575"/>
                    </a:cubicBezTo>
                    <a:cubicBezTo>
                      <a:pt x="30275" y="134575"/>
                      <a:pt x="0" y="104475"/>
                      <a:pt x="0" y="67200"/>
                    </a:cubicBezTo>
                    <a:cubicBezTo>
                      <a:pt x="0" y="30100"/>
                      <a:pt x="30100" y="0"/>
                      <a:pt x="67375" y="0"/>
                    </a:cubicBezTo>
                    <a:cubicBezTo>
                      <a:pt x="104475" y="0"/>
                      <a:pt x="134575" y="30100"/>
                      <a:pt x="134575" y="67200"/>
                    </a:cubicBezTo>
                    <a:close/>
                  </a:path>
                </a:pathLst>
              </a:custGeom>
              <a:solidFill>
                <a:srgbClr val="D59DFF"/>
              </a:solidFill>
              <a:ln w="25400" cap="flat">
                <a:solidFill>
                  <a:srgbClr val="D59D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6B24F032-BE91-4C20-884F-5C12EA78F566}"/>
                  </a:ext>
                </a:extLst>
              </p:cNvPr>
              <p:cNvSpPr/>
              <p:nvPr/>
            </p:nvSpPr>
            <p:spPr>
              <a:xfrm>
                <a:off x="4412829" y="5304885"/>
                <a:ext cx="647851" cy="181300"/>
              </a:xfrm>
              <a:custGeom>
                <a:avLst/>
                <a:gdLst>
                  <a:gd name="connsiteX0" fmla="*/ 0 w 647851"/>
                  <a:gd name="connsiteY0" fmla="*/ 172725 h 181300"/>
                  <a:gd name="connsiteX1" fmla="*/ 151200 w 647851"/>
                  <a:gd name="connsiteY1" fmla="*/ 69125 h 181300"/>
                  <a:gd name="connsiteX2" fmla="*/ 285076 w 647851"/>
                  <a:gd name="connsiteY2" fmla="*/ 177100 h 181300"/>
                  <a:gd name="connsiteX3" fmla="*/ 470751 w 647851"/>
                  <a:gd name="connsiteY3" fmla="*/ 0 h 181300"/>
                  <a:gd name="connsiteX4" fmla="*/ 647851 w 647851"/>
                  <a:gd name="connsiteY4" fmla="*/ 181300 h 181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851" h="181300">
                    <a:moveTo>
                      <a:pt x="0" y="172725"/>
                    </a:moveTo>
                    <a:lnTo>
                      <a:pt x="151200" y="69125"/>
                    </a:lnTo>
                    <a:lnTo>
                      <a:pt x="285076" y="177100"/>
                    </a:lnTo>
                    <a:lnTo>
                      <a:pt x="470751" y="0"/>
                    </a:lnTo>
                    <a:lnTo>
                      <a:pt x="647851" y="181300"/>
                    </a:lnTo>
                  </a:path>
                </a:pathLst>
              </a:custGeom>
              <a:grpFill/>
              <a:ln w="254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1EEAB71D-0DDD-4856-A4D7-542B090D484D}"/>
                  </a:ext>
                </a:extLst>
              </p:cNvPr>
              <p:cNvSpPr/>
              <p:nvPr/>
            </p:nvSpPr>
            <p:spPr>
              <a:xfrm>
                <a:off x="4305204" y="6028861"/>
                <a:ext cx="870626" cy="223650"/>
              </a:xfrm>
              <a:custGeom>
                <a:avLst/>
                <a:gdLst>
                  <a:gd name="connsiteX0" fmla="*/ 0 w 870626"/>
                  <a:gd name="connsiteY0" fmla="*/ 223651 h 223650"/>
                  <a:gd name="connsiteX1" fmla="*/ 0 w 870626"/>
                  <a:gd name="connsiteY1" fmla="*/ 0 h 223650"/>
                  <a:gd name="connsiteX2" fmla="*/ 870627 w 870626"/>
                  <a:gd name="connsiteY2" fmla="*/ 0 h 223650"/>
                  <a:gd name="connsiteX3" fmla="*/ 870627 w 870626"/>
                  <a:gd name="connsiteY3" fmla="*/ 223651 h 223650"/>
                </a:gdLst>
                <a:ahLst/>
                <a:cxnLst>
                  <a:cxn ang="0">
                    <a:pos x="connsiteX0" y="connsiteY0"/>
                  </a:cxn>
                  <a:cxn ang="0">
                    <a:pos x="connsiteX1" y="connsiteY1"/>
                  </a:cxn>
                  <a:cxn ang="0">
                    <a:pos x="connsiteX2" y="connsiteY2"/>
                  </a:cxn>
                  <a:cxn ang="0">
                    <a:pos x="connsiteX3" y="connsiteY3"/>
                  </a:cxn>
                </a:cxnLst>
                <a:rect l="l" t="t" r="r" b="b"/>
                <a:pathLst>
                  <a:path w="870626" h="223650">
                    <a:moveTo>
                      <a:pt x="0" y="223651"/>
                    </a:moveTo>
                    <a:lnTo>
                      <a:pt x="0" y="0"/>
                    </a:lnTo>
                    <a:lnTo>
                      <a:pt x="870627" y="0"/>
                    </a:lnTo>
                    <a:lnTo>
                      <a:pt x="870627" y="223651"/>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AE0BDCEF-6955-4D96-A15F-B28EF328079B}"/>
                  </a:ext>
                </a:extLst>
              </p:cNvPr>
              <p:cNvSpPr/>
              <p:nvPr/>
            </p:nvSpPr>
            <p:spPr>
              <a:xfrm>
                <a:off x="4309054" y="5767236"/>
                <a:ext cx="373275" cy="17500"/>
              </a:xfrm>
              <a:custGeom>
                <a:avLst/>
                <a:gdLst>
                  <a:gd name="connsiteX0" fmla="*/ 0 w 373275"/>
                  <a:gd name="connsiteY0" fmla="*/ 0 h 17500"/>
                  <a:gd name="connsiteX1" fmla="*/ 373276 w 373275"/>
                  <a:gd name="connsiteY1" fmla="*/ 0 h 17500"/>
                </a:gdLst>
                <a:ahLst/>
                <a:cxnLst>
                  <a:cxn ang="0">
                    <a:pos x="connsiteX0" y="connsiteY0"/>
                  </a:cxn>
                  <a:cxn ang="0">
                    <a:pos x="connsiteX1" y="connsiteY1"/>
                  </a:cxn>
                </a:cxnLst>
                <a:rect l="l" t="t" r="r" b="b"/>
                <a:pathLst>
                  <a:path w="373275" h="17500">
                    <a:moveTo>
                      <a:pt x="0" y="0"/>
                    </a:moveTo>
                    <a:lnTo>
                      <a:pt x="373276"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9571A1F0-03D7-49E9-8C94-37B61EE62054}"/>
                  </a:ext>
                </a:extLst>
              </p:cNvPr>
              <p:cNvSpPr/>
              <p:nvPr/>
            </p:nvSpPr>
            <p:spPr>
              <a:xfrm>
                <a:off x="4309054" y="5915811"/>
                <a:ext cx="373275" cy="17500"/>
              </a:xfrm>
              <a:custGeom>
                <a:avLst/>
                <a:gdLst>
                  <a:gd name="connsiteX0" fmla="*/ 0 w 373275"/>
                  <a:gd name="connsiteY0" fmla="*/ 0 h 17500"/>
                  <a:gd name="connsiteX1" fmla="*/ 373276 w 373275"/>
                  <a:gd name="connsiteY1" fmla="*/ 0 h 17500"/>
                </a:gdLst>
                <a:ahLst/>
                <a:cxnLst>
                  <a:cxn ang="0">
                    <a:pos x="connsiteX0" y="connsiteY0"/>
                  </a:cxn>
                  <a:cxn ang="0">
                    <a:pos x="connsiteX1" y="connsiteY1"/>
                  </a:cxn>
                </a:cxnLst>
                <a:rect l="l" t="t" r="r" b="b"/>
                <a:pathLst>
                  <a:path w="373275" h="17500">
                    <a:moveTo>
                      <a:pt x="0" y="0"/>
                    </a:moveTo>
                    <a:lnTo>
                      <a:pt x="373276"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21DE2D5F-52F5-4150-B02D-C0202DCFDAD2}"/>
                  </a:ext>
                </a:extLst>
              </p:cNvPr>
              <p:cNvSpPr/>
              <p:nvPr/>
            </p:nvSpPr>
            <p:spPr>
              <a:xfrm>
                <a:off x="4796255" y="5767236"/>
                <a:ext cx="373275" cy="17500"/>
              </a:xfrm>
              <a:custGeom>
                <a:avLst/>
                <a:gdLst>
                  <a:gd name="connsiteX0" fmla="*/ 0 w 373275"/>
                  <a:gd name="connsiteY0" fmla="*/ 0 h 17500"/>
                  <a:gd name="connsiteX1" fmla="*/ 373276 w 373275"/>
                  <a:gd name="connsiteY1" fmla="*/ 0 h 17500"/>
                </a:gdLst>
                <a:ahLst/>
                <a:cxnLst>
                  <a:cxn ang="0">
                    <a:pos x="connsiteX0" y="connsiteY0"/>
                  </a:cxn>
                  <a:cxn ang="0">
                    <a:pos x="connsiteX1" y="connsiteY1"/>
                  </a:cxn>
                </a:cxnLst>
                <a:rect l="l" t="t" r="r" b="b"/>
                <a:pathLst>
                  <a:path w="373275" h="17500">
                    <a:moveTo>
                      <a:pt x="0" y="0"/>
                    </a:moveTo>
                    <a:lnTo>
                      <a:pt x="373276"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1DC9E00E-85BA-4A83-8877-3924766A8F97}"/>
                  </a:ext>
                </a:extLst>
              </p:cNvPr>
              <p:cNvSpPr/>
              <p:nvPr/>
            </p:nvSpPr>
            <p:spPr>
              <a:xfrm>
                <a:off x="4796255" y="5915811"/>
                <a:ext cx="373275" cy="17500"/>
              </a:xfrm>
              <a:custGeom>
                <a:avLst/>
                <a:gdLst>
                  <a:gd name="connsiteX0" fmla="*/ 0 w 373275"/>
                  <a:gd name="connsiteY0" fmla="*/ 0 h 17500"/>
                  <a:gd name="connsiteX1" fmla="*/ 373276 w 373275"/>
                  <a:gd name="connsiteY1" fmla="*/ 0 h 17500"/>
                </a:gdLst>
                <a:ahLst/>
                <a:cxnLst>
                  <a:cxn ang="0">
                    <a:pos x="connsiteX0" y="connsiteY0"/>
                  </a:cxn>
                  <a:cxn ang="0">
                    <a:pos x="connsiteX1" y="connsiteY1"/>
                  </a:cxn>
                </a:cxnLst>
                <a:rect l="l" t="t" r="r" b="b"/>
                <a:pathLst>
                  <a:path w="373275" h="17500">
                    <a:moveTo>
                      <a:pt x="0" y="0"/>
                    </a:moveTo>
                    <a:lnTo>
                      <a:pt x="373276"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4" name="Freeform: Shape 13">
              <a:extLst>
                <a:ext uri="{FF2B5EF4-FFF2-40B4-BE49-F238E27FC236}">
                  <a16:creationId xmlns:a16="http://schemas.microsoft.com/office/drawing/2014/main" id="{A6751D87-3E12-49EC-81C8-5D9AD86D2D8A}"/>
                </a:ext>
              </a:extLst>
            </p:cNvPr>
            <p:cNvSpPr/>
            <p:nvPr/>
          </p:nvSpPr>
          <p:spPr>
            <a:xfrm>
              <a:off x="4013303" y="5310835"/>
              <a:ext cx="445159" cy="2312979"/>
            </a:xfrm>
            <a:custGeom>
              <a:avLst/>
              <a:gdLst>
                <a:gd name="connsiteX0" fmla="*/ 0 w 445159"/>
                <a:gd name="connsiteY0" fmla="*/ 2312980 h 2312979"/>
                <a:gd name="connsiteX1" fmla="*/ 0 w 445159"/>
                <a:gd name="connsiteY1" fmla="*/ 0 h 2312979"/>
                <a:gd name="connsiteX2" fmla="*/ 299601 w 445159"/>
                <a:gd name="connsiteY2" fmla="*/ 232925 h 2312979"/>
                <a:gd name="connsiteX3" fmla="*/ 299601 w 445159"/>
                <a:gd name="connsiteY3" fmla="*/ 776477 h 2312979"/>
                <a:gd name="connsiteX4" fmla="*/ 438201 w 445159"/>
                <a:gd name="connsiteY4" fmla="*/ 1164803 h 2312979"/>
                <a:gd name="connsiteX5" fmla="*/ 255151 w 445159"/>
                <a:gd name="connsiteY5" fmla="*/ 1519878 h 23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59" h="2312979">
                  <a:moveTo>
                    <a:pt x="0" y="2312980"/>
                  </a:moveTo>
                  <a:lnTo>
                    <a:pt x="0" y="0"/>
                  </a:lnTo>
                  <a:cubicBezTo>
                    <a:pt x="0" y="0"/>
                    <a:pt x="294001" y="44450"/>
                    <a:pt x="299601" y="232925"/>
                  </a:cubicBezTo>
                  <a:cubicBezTo>
                    <a:pt x="305201" y="421576"/>
                    <a:pt x="299601" y="776477"/>
                    <a:pt x="299601" y="776477"/>
                  </a:cubicBezTo>
                  <a:cubicBezTo>
                    <a:pt x="299601" y="776477"/>
                    <a:pt x="482651" y="881827"/>
                    <a:pt x="438201" y="1164803"/>
                  </a:cubicBezTo>
                  <a:cubicBezTo>
                    <a:pt x="393751" y="1447778"/>
                    <a:pt x="255151" y="1519878"/>
                    <a:pt x="255151" y="1519878"/>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1C1F687-408E-4546-81B5-C45C4DD04710}"/>
                </a:ext>
              </a:extLst>
            </p:cNvPr>
            <p:cNvSpPr/>
            <p:nvPr/>
          </p:nvSpPr>
          <p:spPr>
            <a:xfrm>
              <a:off x="4013303" y="5310835"/>
              <a:ext cx="445159" cy="2312979"/>
            </a:xfrm>
            <a:custGeom>
              <a:avLst/>
              <a:gdLst>
                <a:gd name="connsiteX0" fmla="*/ 0 w 445159"/>
                <a:gd name="connsiteY0" fmla="*/ 2312980 h 2312979"/>
                <a:gd name="connsiteX1" fmla="*/ 0 w 445159"/>
                <a:gd name="connsiteY1" fmla="*/ 0 h 2312979"/>
                <a:gd name="connsiteX2" fmla="*/ 299601 w 445159"/>
                <a:gd name="connsiteY2" fmla="*/ 232925 h 2312979"/>
                <a:gd name="connsiteX3" fmla="*/ 299601 w 445159"/>
                <a:gd name="connsiteY3" fmla="*/ 776477 h 2312979"/>
                <a:gd name="connsiteX4" fmla="*/ 438201 w 445159"/>
                <a:gd name="connsiteY4" fmla="*/ 1164803 h 2312979"/>
                <a:gd name="connsiteX5" fmla="*/ 255151 w 445159"/>
                <a:gd name="connsiteY5" fmla="*/ 1519878 h 2312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59" h="2312979">
                  <a:moveTo>
                    <a:pt x="0" y="2312980"/>
                  </a:moveTo>
                  <a:lnTo>
                    <a:pt x="0" y="0"/>
                  </a:lnTo>
                  <a:cubicBezTo>
                    <a:pt x="0" y="0"/>
                    <a:pt x="294001" y="44450"/>
                    <a:pt x="299601" y="232925"/>
                  </a:cubicBezTo>
                  <a:cubicBezTo>
                    <a:pt x="305201" y="421576"/>
                    <a:pt x="299601" y="776477"/>
                    <a:pt x="299601" y="776477"/>
                  </a:cubicBezTo>
                  <a:cubicBezTo>
                    <a:pt x="299601" y="776477"/>
                    <a:pt x="482651" y="881827"/>
                    <a:pt x="438201" y="1164803"/>
                  </a:cubicBezTo>
                  <a:cubicBezTo>
                    <a:pt x="393751" y="1447778"/>
                    <a:pt x="255151" y="1519878"/>
                    <a:pt x="255151" y="1519878"/>
                  </a:cubicBezTo>
                </a:path>
              </a:pathLst>
            </a:custGeom>
            <a:solidFill>
              <a:schemeClr val="tx1"/>
            </a:solidFill>
            <a:ln w="254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025250A4-EA52-4E6F-81E3-2562637BEDF6}"/>
                </a:ext>
              </a:extLst>
            </p:cNvPr>
            <p:cNvSpPr/>
            <p:nvPr/>
          </p:nvSpPr>
          <p:spPr>
            <a:xfrm>
              <a:off x="5170156" y="6043662"/>
              <a:ext cx="447449" cy="353474"/>
            </a:xfrm>
            <a:custGeom>
              <a:avLst/>
              <a:gdLst>
                <a:gd name="connsiteX0" fmla="*/ 369850 w 447449"/>
                <a:gd name="connsiteY0" fmla="*/ 257150 h 353474"/>
                <a:gd name="connsiteX1" fmla="*/ 192400 w 447449"/>
                <a:gd name="connsiteY1" fmla="*/ 340625 h 353474"/>
                <a:gd name="connsiteX2" fmla="*/ 12850 w 447449"/>
                <a:gd name="connsiteY2" fmla="*/ 275875 h 353474"/>
                <a:gd name="connsiteX3" fmla="*/ 77600 w 447449"/>
                <a:gd name="connsiteY3" fmla="*/ 96325 h 353474"/>
                <a:gd name="connsiteX4" fmla="*/ 255050 w 447449"/>
                <a:gd name="connsiteY4" fmla="*/ 12850 h 353474"/>
                <a:gd name="connsiteX5" fmla="*/ 434600 w 447449"/>
                <a:gd name="connsiteY5" fmla="*/ 77600 h 353474"/>
                <a:gd name="connsiteX6" fmla="*/ 369850 w 447449"/>
                <a:gd name="connsiteY6" fmla="*/ 257150 h 35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449" h="353474">
                  <a:moveTo>
                    <a:pt x="369850" y="257150"/>
                  </a:moveTo>
                  <a:lnTo>
                    <a:pt x="192400" y="340625"/>
                  </a:lnTo>
                  <a:cubicBezTo>
                    <a:pt x="125025" y="372300"/>
                    <a:pt x="44525" y="343425"/>
                    <a:pt x="12850" y="275875"/>
                  </a:cubicBezTo>
                  <a:cubicBezTo>
                    <a:pt x="-18826" y="208500"/>
                    <a:pt x="10050" y="128000"/>
                    <a:pt x="77600" y="96325"/>
                  </a:cubicBezTo>
                  <a:lnTo>
                    <a:pt x="255050" y="12850"/>
                  </a:lnTo>
                  <a:cubicBezTo>
                    <a:pt x="322600" y="-18826"/>
                    <a:pt x="402925" y="10050"/>
                    <a:pt x="434600" y="77600"/>
                  </a:cubicBezTo>
                  <a:cubicBezTo>
                    <a:pt x="466275" y="145150"/>
                    <a:pt x="437400" y="225475"/>
                    <a:pt x="369850" y="25715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A695CCF8-A394-4D0C-AF8D-77B3A9C48A9C}"/>
                </a:ext>
              </a:extLst>
            </p:cNvPr>
            <p:cNvSpPr/>
            <p:nvPr/>
          </p:nvSpPr>
          <p:spPr>
            <a:xfrm>
              <a:off x="5170156" y="6043662"/>
              <a:ext cx="447449" cy="353474"/>
            </a:xfrm>
            <a:custGeom>
              <a:avLst/>
              <a:gdLst>
                <a:gd name="connsiteX0" fmla="*/ 369850 w 447449"/>
                <a:gd name="connsiteY0" fmla="*/ 257150 h 353474"/>
                <a:gd name="connsiteX1" fmla="*/ 192400 w 447449"/>
                <a:gd name="connsiteY1" fmla="*/ 340625 h 353474"/>
                <a:gd name="connsiteX2" fmla="*/ 12850 w 447449"/>
                <a:gd name="connsiteY2" fmla="*/ 275875 h 353474"/>
                <a:gd name="connsiteX3" fmla="*/ 77600 w 447449"/>
                <a:gd name="connsiteY3" fmla="*/ 96325 h 353474"/>
                <a:gd name="connsiteX4" fmla="*/ 255050 w 447449"/>
                <a:gd name="connsiteY4" fmla="*/ 12850 h 353474"/>
                <a:gd name="connsiteX5" fmla="*/ 434600 w 447449"/>
                <a:gd name="connsiteY5" fmla="*/ 77600 h 353474"/>
                <a:gd name="connsiteX6" fmla="*/ 369850 w 447449"/>
                <a:gd name="connsiteY6" fmla="*/ 257150 h 35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449" h="353474">
                  <a:moveTo>
                    <a:pt x="369850" y="257150"/>
                  </a:moveTo>
                  <a:lnTo>
                    <a:pt x="192400" y="340625"/>
                  </a:lnTo>
                  <a:cubicBezTo>
                    <a:pt x="125025" y="372300"/>
                    <a:pt x="44525" y="343425"/>
                    <a:pt x="12850" y="275875"/>
                  </a:cubicBezTo>
                  <a:cubicBezTo>
                    <a:pt x="-18826" y="208500"/>
                    <a:pt x="10050" y="128000"/>
                    <a:pt x="77600" y="96325"/>
                  </a:cubicBezTo>
                  <a:lnTo>
                    <a:pt x="255050" y="12850"/>
                  </a:lnTo>
                  <a:cubicBezTo>
                    <a:pt x="322600" y="-18826"/>
                    <a:pt x="402925" y="10050"/>
                    <a:pt x="434600" y="77600"/>
                  </a:cubicBezTo>
                  <a:cubicBezTo>
                    <a:pt x="466275" y="145150"/>
                    <a:pt x="437400" y="225475"/>
                    <a:pt x="369850" y="257150"/>
                  </a:cubicBezTo>
                  <a:close/>
                </a:path>
              </a:pathLst>
            </a:custGeom>
            <a:solidFill>
              <a:schemeClr val="tx1"/>
            </a:solidFill>
            <a:ln w="254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AFB933CC-B12D-469E-928E-528DC0D79C1A}"/>
                </a:ext>
              </a:extLst>
            </p:cNvPr>
            <p:cNvSpPr/>
            <p:nvPr/>
          </p:nvSpPr>
          <p:spPr>
            <a:xfrm>
              <a:off x="5170156" y="5744936"/>
              <a:ext cx="447449" cy="353474"/>
            </a:xfrm>
            <a:custGeom>
              <a:avLst/>
              <a:gdLst>
                <a:gd name="connsiteX0" fmla="*/ 369850 w 447449"/>
                <a:gd name="connsiteY0" fmla="*/ 257150 h 353474"/>
                <a:gd name="connsiteX1" fmla="*/ 192400 w 447449"/>
                <a:gd name="connsiteY1" fmla="*/ 340625 h 353474"/>
                <a:gd name="connsiteX2" fmla="*/ 12850 w 447449"/>
                <a:gd name="connsiteY2" fmla="*/ 275875 h 353474"/>
                <a:gd name="connsiteX3" fmla="*/ 77600 w 447449"/>
                <a:gd name="connsiteY3" fmla="*/ 96325 h 353474"/>
                <a:gd name="connsiteX4" fmla="*/ 255050 w 447449"/>
                <a:gd name="connsiteY4" fmla="*/ 12850 h 353474"/>
                <a:gd name="connsiteX5" fmla="*/ 434600 w 447449"/>
                <a:gd name="connsiteY5" fmla="*/ 77600 h 353474"/>
                <a:gd name="connsiteX6" fmla="*/ 434600 w 447449"/>
                <a:gd name="connsiteY6" fmla="*/ 77600 h 353474"/>
                <a:gd name="connsiteX7" fmla="*/ 369850 w 447449"/>
                <a:gd name="connsiteY7" fmla="*/ 257150 h 35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449" h="353474">
                  <a:moveTo>
                    <a:pt x="369850" y="257150"/>
                  </a:moveTo>
                  <a:lnTo>
                    <a:pt x="192400" y="340625"/>
                  </a:lnTo>
                  <a:cubicBezTo>
                    <a:pt x="125025" y="372300"/>
                    <a:pt x="44525" y="343425"/>
                    <a:pt x="12850" y="275875"/>
                  </a:cubicBezTo>
                  <a:cubicBezTo>
                    <a:pt x="-18826" y="208500"/>
                    <a:pt x="10050" y="128000"/>
                    <a:pt x="77600" y="96325"/>
                  </a:cubicBezTo>
                  <a:lnTo>
                    <a:pt x="255050" y="12850"/>
                  </a:lnTo>
                  <a:cubicBezTo>
                    <a:pt x="322600" y="-18826"/>
                    <a:pt x="402925" y="10050"/>
                    <a:pt x="434600" y="77600"/>
                  </a:cubicBezTo>
                  <a:lnTo>
                    <a:pt x="434600" y="77600"/>
                  </a:lnTo>
                  <a:cubicBezTo>
                    <a:pt x="466275" y="144975"/>
                    <a:pt x="437400" y="225475"/>
                    <a:pt x="369850" y="25715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0AE9E436-AF40-4123-94AD-8D24A14BB7B8}"/>
                </a:ext>
              </a:extLst>
            </p:cNvPr>
            <p:cNvSpPr/>
            <p:nvPr/>
          </p:nvSpPr>
          <p:spPr>
            <a:xfrm>
              <a:off x="5170156" y="5744936"/>
              <a:ext cx="447449" cy="353474"/>
            </a:xfrm>
            <a:custGeom>
              <a:avLst/>
              <a:gdLst>
                <a:gd name="connsiteX0" fmla="*/ 369850 w 447449"/>
                <a:gd name="connsiteY0" fmla="*/ 257150 h 353474"/>
                <a:gd name="connsiteX1" fmla="*/ 192400 w 447449"/>
                <a:gd name="connsiteY1" fmla="*/ 340625 h 353474"/>
                <a:gd name="connsiteX2" fmla="*/ 12850 w 447449"/>
                <a:gd name="connsiteY2" fmla="*/ 275875 h 353474"/>
                <a:gd name="connsiteX3" fmla="*/ 77600 w 447449"/>
                <a:gd name="connsiteY3" fmla="*/ 96325 h 353474"/>
                <a:gd name="connsiteX4" fmla="*/ 255050 w 447449"/>
                <a:gd name="connsiteY4" fmla="*/ 12850 h 353474"/>
                <a:gd name="connsiteX5" fmla="*/ 434600 w 447449"/>
                <a:gd name="connsiteY5" fmla="*/ 77600 h 353474"/>
                <a:gd name="connsiteX6" fmla="*/ 434600 w 447449"/>
                <a:gd name="connsiteY6" fmla="*/ 77600 h 353474"/>
                <a:gd name="connsiteX7" fmla="*/ 369850 w 447449"/>
                <a:gd name="connsiteY7" fmla="*/ 257150 h 35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449" h="353474">
                  <a:moveTo>
                    <a:pt x="369850" y="257150"/>
                  </a:moveTo>
                  <a:lnTo>
                    <a:pt x="192400" y="340625"/>
                  </a:lnTo>
                  <a:cubicBezTo>
                    <a:pt x="125025" y="372300"/>
                    <a:pt x="44525" y="343425"/>
                    <a:pt x="12850" y="275875"/>
                  </a:cubicBezTo>
                  <a:cubicBezTo>
                    <a:pt x="-18826" y="208500"/>
                    <a:pt x="10050" y="128000"/>
                    <a:pt x="77600" y="96325"/>
                  </a:cubicBezTo>
                  <a:lnTo>
                    <a:pt x="255050" y="12850"/>
                  </a:lnTo>
                  <a:cubicBezTo>
                    <a:pt x="322600" y="-18826"/>
                    <a:pt x="402925" y="10050"/>
                    <a:pt x="434600" y="77600"/>
                  </a:cubicBezTo>
                  <a:lnTo>
                    <a:pt x="434600" y="77600"/>
                  </a:lnTo>
                  <a:cubicBezTo>
                    <a:pt x="466275" y="144975"/>
                    <a:pt x="437400" y="225475"/>
                    <a:pt x="369850" y="257150"/>
                  </a:cubicBezTo>
                  <a:close/>
                </a:path>
              </a:pathLst>
            </a:custGeom>
            <a:solidFill>
              <a:schemeClr val="tx1"/>
            </a:solidFill>
            <a:ln w="254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7D8A3AD7-C4AF-4E0D-A7E7-2EAB95D7D017}"/>
                </a:ext>
              </a:extLst>
            </p:cNvPr>
            <p:cNvSpPr/>
            <p:nvPr/>
          </p:nvSpPr>
          <p:spPr>
            <a:xfrm>
              <a:off x="5170156" y="5445860"/>
              <a:ext cx="447449" cy="353474"/>
            </a:xfrm>
            <a:custGeom>
              <a:avLst/>
              <a:gdLst>
                <a:gd name="connsiteX0" fmla="*/ 369850 w 447449"/>
                <a:gd name="connsiteY0" fmla="*/ 257150 h 353474"/>
                <a:gd name="connsiteX1" fmla="*/ 192400 w 447449"/>
                <a:gd name="connsiteY1" fmla="*/ 340625 h 353474"/>
                <a:gd name="connsiteX2" fmla="*/ 12850 w 447449"/>
                <a:gd name="connsiteY2" fmla="*/ 275875 h 353474"/>
                <a:gd name="connsiteX3" fmla="*/ 12850 w 447449"/>
                <a:gd name="connsiteY3" fmla="*/ 275875 h 353474"/>
                <a:gd name="connsiteX4" fmla="*/ 77600 w 447449"/>
                <a:gd name="connsiteY4" fmla="*/ 96325 h 353474"/>
                <a:gd name="connsiteX5" fmla="*/ 255050 w 447449"/>
                <a:gd name="connsiteY5" fmla="*/ 12850 h 353474"/>
                <a:gd name="connsiteX6" fmla="*/ 434600 w 447449"/>
                <a:gd name="connsiteY6" fmla="*/ 77600 h 353474"/>
                <a:gd name="connsiteX7" fmla="*/ 369850 w 447449"/>
                <a:gd name="connsiteY7" fmla="*/ 257150 h 35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449" h="353474">
                  <a:moveTo>
                    <a:pt x="369850" y="257150"/>
                  </a:moveTo>
                  <a:lnTo>
                    <a:pt x="192400" y="340625"/>
                  </a:lnTo>
                  <a:cubicBezTo>
                    <a:pt x="125025" y="372300"/>
                    <a:pt x="44525" y="343425"/>
                    <a:pt x="12850" y="275875"/>
                  </a:cubicBezTo>
                  <a:lnTo>
                    <a:pt x="12850" y="275875"/>
                  </a:lnTo>
                  <a:cubicBezTo>
                    <a:pt x="-18826" y="208500"/>
                    <a:pt x="10050" y="128000"/>
                    <a:pt x="77600" y="96325"/>
                  </a:cubicBezTo>
                  <a:lnTo>
                    <a:pt x="255050" y="12850"/>
                  </a:lnTo>
                  <a:cubicBezTo>
                    <a:pt x="322600" y="-18825"/>
                    <a:pt x="402925" y="10050"/>
                    <a:pt x="434600" y="77600"/>
                  </a:cubicBezTo>
                  <a:cubicBezTo>
                    <a:pt x="466275" y="144975"/>
                    <a:pt x="437400" y="225475"/>
                    <a:pt x="369850" y="25715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A8E3A2CC-FCEC-40F5-9891-CF499AF49FF5}"/>
                </a:ext>
              </a:extLst>
            </p:cNvPr>
            <p:cNvSpPr/>
            <p:nvPr/>
          </p:nvSpPr>
          <p:spPr>
            <a:xfrm>
              <a:off x="5170156" y="5445860"/>
              <a:ext cx="447449" cy="353474"/>
            </a:xfrm>
            <a:custGeom>
              <a:avLst/>
              <a:gdLst>
                <a:gd name="connsiteX0" fmla="*/ 369850 w 447449"/>
                <a:gd name="connsiteY0" fmla="*/ 257150 h 353474"/>
                <a:gd name="connsiteX1" fmla="*/ 192400 w 447449"/>
                <a:gd name="connsiteY1" fmla="*/ 340625 h 353474"/>
                <a:gd name="connsiteX2" fmla="*/ 12850 w 447449"/>
                <a:gd name="connsiteY2" fmla="*/ 275875 h 353474"/>
                <a:gd name="connsiteX3" fmla="*/ 12850 w 447449"/>
                <a:gd name="connsiteY3" fmla="*/ 275875 h 353474"/>
                <a:gd name="connsiteX4" fmla="*/ 77600 w 447449"/>
                <a:gd name="connsiteY4" fmla="*/ 96325 h 353474"/>
                <a:gd name="connsiteX5" fmla="*/ 255050 w 447449"/>
                <a:gd name="connsiteY5" fmla="*/ 12850 h 353474"/>
                <a:gd name="connsiteX6" fmla="*/ 434600 w 447449"/>
                <a:gd name="connsiteY6" fmla="*/ 77600 h 353474"/>
                <a:gd name="connsiteX7" fmla="*/ 369850 w 447449"/>
                <a:gd name="connsiteY7" fmla="*/ 257150 h 35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7449" h="353474">
                  <a:moveTo>
                    <a:pt x="369850" y="257150"/>
                  </a:moveTo>
                  <a:lnTo>
                    <a:pt x="192400" y="340625"/>
                  </a:lnTo>
                  <a:cubicBezTo>
                    <a:pt x="125025" y="372300"/>
                    <a:pt x="44525" y="343425"/>
                    <a:pt x="12850" y="275875"/>
                  </a:cubicBezTo>
                  <a:lnTo>
                    <a:pt x="12850" y="275875"/>
                  </a:lnTo>
                  <a:cubicBezTo>
                    <a:pt x="-18826" y="208500"/>
                    <a:pt x="10050" y="128000"/>
                    <a:pt x="77600" y="96325"/>
                  </a:cubicBezTo>
                  <a:lnTo>
                    <a:pt x="255050" y="12850"/>
                  </a:lnTo>
                  <a:cubicBezTo>
                    <a:pt x="322600" y="-18825"/>
                    <a:pt x="402925" y="10050"/>
                    <a:pt x="434600" y="77600"/>
                  </a:cubicBezTo>
                  <a:cubicBezTo>
                    <a:pt x="466275" y="144975"/>
                    <a:pt x="437400" y="225475"/>
                    <a:pt x="369850" y="257150"/>
                  </a:cubicBezTo>
                  <a:close/>
                </a:path>
              </a:pathLst>
            </a:custGeom>
            <a:solidFill>
              <a:schemeClr val="tx1"/>
            </a:solidFill>
            <a:ln w="254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A8EC146-5826-422A-98EB-E28CE286B201}"/>
                </a:ext>
              </a:extLst>
            </p:cNvPr>
            <p:cNvSpPr/>
            <p:nvPr/>
          </p:nvSpPr>
          <p:spPr>
            <a:xfrm>
              <a:off x="5170156" y="5146435"/>
              <a:ext cx="447449" cy="353474"/>
            </a:xfrm>
            <a:custGeom>
              <a:avLst/>
              <a:gdLst>
                <a:gd name="connsiteX0" fmla="*/ 369850 w 447449"/>
                <a:gd name="connsiteY0" fmla="*/ 257150 h 353474"/>
                <a:gd name="connsiteX1" fmla="*/ 192400 w 447449"/>
                <a:gd name="connsiteY1" fmla="*/ 340625 h 353474"/>
                <a:gd name="connsiteX2" fmla="*/ 12850 w 447449"/>
                <a:gd name="connsiteY2" fmla="*/ 275875 h 353474"/>
                <a:gd name="connsiteX3" fmla="*/ 77600 w 447449"/>
                <a:gd name="connsiteY3" fmla="*/ 96325 h 353474"/>
                <a:gd name="connsiteX4" fmla="*/ 255050 w 447449"/>
                <a:gd name="connsiteY4" fmla="*/ 12850 h 353474"/>
                <a:gd name="connsiteX5" fmla="*/ 434600 w 447449"/>
                <a:gd name="connsiteY5" fmla="*/ 77600 h 353474"/>
                <a:gd name="connsiteX6" fmla="*/ 369850 w 447449"/>
                <a:gd name="connsiteY6" fmla="*/ 257150 h 35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449" h="353474">
                  <a:moveTo>
                    <a:pt x="369850" y="257150"/>
                  </a:moveTo>
                  <a:lnTo>
                    <a:pt x="192400" y="340625"/>
                  </a:lnTo>
                  <a:cubicBezTo>
                    <a:pt x="125025" y="372300"/>
                    <a:pt x="44525" y="343425"/>
                    <a:pt x="12850" y="275875"/>
                  </a:cubicBezTo>
                  <a:cubicBezTo>
                    <a:pt x="-18826" y="208500"/>
                    <a:pt x="10050" y="128000"/>
                    <a:pt x="77600" y="96325"/>
                  </a:cubicBezTo>
                  <a:lnTo>
                    <a:pt x="255050" y="12850"/>
                  </a:lnTo>
                  <a:cubicBezTo>
                    <a:pt x="322600" y="-18825"/>
                    <a:pt x="402925" y="10050"/>
                    <a:pt x="434600" y="77600"/>
                  </a:cubicBezTo>
                  <a:cubicBezTo>
                    <a:pt x="466275" y="144975"/>
                    <a:pt x="437400" y="225475"/>
                    <a:pt x="369850" y="25715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8C4ACDB-F30A-4216-8544-6FDE68D3003A}"/>
                </a:ext>
              </a:extLst>
            </p:cNvPr>
            <p:cNvSpPr/>
            <p:nvPr/>
          </p:nvSpPr>
          <p:spPr>
            <a:xfrm>
              <a:off x="5170156" y="5146435"/>
              <a:ext cx="447449" cy="353474"/>
            </a:xfrm>
            <a:custGeom>
              <a:avLst/>
              <a:gdLst>
                <a:gd name="connsiteX0" fmla="*/ 369850 w 447449"/>
                <a:gd name="connsiteY0" fmla="*/ 257150 h 353474"/>
                <a:gd name="connsiteX1" fmla="*/ 192400 w 447449"/>
                <a:gd name="connsiteY1" fmla="*/ 340625 h 353474"/>
                <a:gd name="connsiteX2" fmla="*/ 12850 w 447449"/>
                <a:gd name="connsiteY2" fmla="*/ 275875 h 353474"/>
                <a:gd name="connsiteX3" fmla="*/ 77600 w 447449"/>
                <a:gd name="connsiteY3" fmla="*/ 96325 h 353474"/>
                <a:gd name="connsiteX4" fmla="*/ 255050 w 447449"/>
                <a:gd name="connsiteY4" fmla="*/ 12850 h 353474"/>
                <a:gd name="connsiteX5" fmla="*/ 434600 w 447449"/>
                <a:gd name="connsiteY5" fmla="*/ 77600 h 353474"/>
                <a:gd name="connsiteX6" fmla="*/ 369850 w 447449"/>
                <a:gd name="connsiteY6" fmla="*/ 257150 h 353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7449" h="353474">
                  <a:moveTo>
                    <a:pt x="369850" y="257150"/>
                  </a:moveTo>
                  <a:lnTo>
                    <a:pt x="192400" y="340625"/>
                  </a:lnTo>
                  <a:cubicBezTo>
                    <a:pt x="125025" y="372300"/>
                    <a:pt x="44525" y="343425"/>
                    <a:pt x="12850" y="275875"/>
                  </a:cubicBezTo>
                  <a:cubicBezTo>
                    <a:pt x="-18826" y="208500"/>
                    <a:pt x="10050" y="128000"/>
                    <a:pt x="77600" y="96325"/>
                  </a:cubicBezTo>
                  <a:lnTo>
                    <a:pt x="255050" y="12850"/>
                  </a:lnTo>
                  <a:cubicBezTo>
                    <a:pt x="322600" y="-18825"/>
                    <a:pt x="402925" y="10050"/>
                    <a:pt x="434600" y="77600"/>
                  </a:cubicBezTo>
                  <a:cubicBezTo>
                    <a:pt x="466275" y="144975"/>
                    <a:pt x="437400" y="225475"/>
                    <a:pt x="369850" y="257150"/>
                  </a:cubicBezTo>
                  <a:close/>
                </a:path>
              </a:pathLst>
            </a:custGeom>
            <a:solidFill>
              <a:schemeClr val="tx1"/>
            </a:solidFill>
            <a:ln w="25400" cap="rnd">
              <a:solidFill>
                <a:schemeClr val="bg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B1F32CA9-F3B9-4343-8AC9-24030E747E43}"/>
                </a:ext>
              </a:extLst>
            </p:cNvPr>
            <p:cNvSpPr/>
            <p:nvPr/>
          </p:nvSpPr>
          <p:spPr>
            <a:xfrm>
              <a:off x="2686276" y="7237589"/>
              <a:ext cx="3259206" cy="3259206"/>
            </a:xfrm>
            <a:custGeom>
              <a:avLst/>
              <a:gdLst>
                <a:gd name="connsiteX0" fmla="*/ 3259207 w 3259206"/>
                <a:gd name="connsiteY0" fmla="*/ 1629604 h 3259206"/>
                <a:gd name="connsiteX1" fmla="*/ 1629604 w 3259206"/>
                <a:gd name="connsiteY1" fmla="*/ 3259207 h 3259206"/>
                <a:gd name="connsiteX2" fmla="*/ 0 w 3259206"/>
                <a:gd name="connsiteY2" fmla="*/ 1629604 h 3259206"/>
                <a:gd name="connsiteX3" fmla="*/ 1629604 w 3259206"/>
                <a:gd name="connsiteY3" fmla="*/ 0 h 3259206"/>
                <a:gd name="connsiteX4" fmla="*/ 3259207 w 3259206"/>
                <a:gd name="connsiteY4" fmla="*/ 1629604 h 3259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9206" h="3259206">
                  <a:moveTo>
                    <a:pt x="3259207" y="1629604"/>
                  </a:moveTo>
                  <a:cubicBezTo>
                    <a:pt x="3259207" y="2529608"/>
                    <a:pt x="2529609" y="3259207"/>
                    <a:pt x="1629604" y="3259207"/>
                  </a:cubicBezTo>
                  <a:cubicBezTo>
                    <a:pt x="729598" y="3259207"/>
                    <a:pt x="0" y="2529608"/>
                    <a:pt x="0" y="1629604"/>
                  </a:cubicBezTo>
                  <a:cubicBezTo>
                    <a:pt x="0" y="729598"/>
                    <a:pt x="729598" y="0"/>
                    <a:pt x="1629604" y="0"/>
                  </a:cubicBezTo>
                  <a:cubicBezTo>
                    <a:pt x="2529609" y="0"/>
                    <a:pt x="3259207" y="729598"/>
                    <a:pt x="3259207" y="1629604"/>
                  </a:cubicBezTo>
                  <a:close/>
                </a:path>
              </a:pathLst>
            </a:custGeom>
            <a:solidFill>
              <a:schemeClr val="tx1"/>
            </a:solidFill>
            <a:ln w="25400" cap="rnd">
              <a:solidFill>
                <a:srgbClr val="742774"/>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F405FDA-AC92-4075-AEAE-99B8584252D2}"/>
                </a:ext>
              </a:extLst>
            </p:cNvPr>
            <p:cNvSpPr/>
            <p:nvPr/>
          </p:nvSpPr>
          <p:spPr>
            <a:xfrm>
              <a:off x="6469433" y="8279716"/>
              <a:ext cx="233800" cy="233800"/>
            </a:xfrm>
            <a:custGeom>
              <a:avLst/>
              <a:gdLst>
                <a:gd name="connsiteX0" fmla="*/ 233801 w 233800"/>
                <a:gd name="connsiteY0" fmla="*/ 116900 h 233800"/>
                <a:gd name="connsiteX1" fmla="*/ 116901 w 233800"/>
                <a:gd name="connsiteY1" fmla="*/ 233800 h 233800"/>
                <a:gd name="connsiteX2" fmla="*/ 0 w 233800"/>
                <a:gd name="connsiteY2" fmla="*/ 116900 h 233800"/>
                <a:gd name="connsiteX3" fmla="*/ 116901 w 233800"/>
                <a:gd name="connsiteY3" fmla="*/ 0 h 233800"/>
                <a:gd name="connsiteX4" fmla="*/ 233801 w 233800"/>
                <a:gd name="connsiteY4" fmla="*/ 116900 h 23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0" h="233800">
                  <a:moveTo>
                    <a:pt x="233801" y="116900"/>
                  </a:moveTo>
                  <a:cubicBezTo>
                    <a:pt x="233801" y="181475"/>
                    <a:pt x="181476" y="233800"/>
                    <a:pt x="116901" y="233800"/>
                  </a:cubicBezTo>
                  <a:cubicBezTo>
                    <a:pt x="52325" y="233800"/>
                    <a:pt x="0" y="181475"/>
                    <a:pt x="0" y="116900"/>
                  </a:cubicBezTo>
                  <a:cubicBezTo>
                    <a:pt x="0" y="52325"/>
                    <a:pt x="52325" y="0"/>
                    <a:pt x="116901" y="0"/>
                  </a:cubicBezTo>
                  <a:cubicBezTo>
                    <a:pt x="181476" y="0"/>
                    <a:pt x="233801" y="52325"/>
                    <a:pt x="233801" y="116900"/>
                  </a:cubicBezTo>
                </a:path>
              </a:pathLst>
            </a:custGeom>
            <a:grpFill/>
            <a:ln w="25400" cap="flat">
              <a:solidFill>
                <a:srgbClr val="74277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57619829-D275-4AC1-B8D3-80AC5957721C}"/>
                </a:ext>
              </a:extLst>
            </p:cNvPr>
            <p:cNvSpPr/>
            <p:nvPr/>
          </p:nvSpPr>
          <p:spPr>
            <a:xfrm>
              <a:off x="6527534" y="11718823"/>
              <a:ext cx="822501" cy="822501"/>
            </a:xfrm>
            <a:custGeom>
              <a:avLst/>
              <a:gdLst>
                <a:gd name="connsiteX0" fmla="*/ 822502 w 822501"/>
                <a:gd name="connsiteY0" fmla="*/ 411251 h 822501"/>
                <a:gd name="connsiteX1" fmla="*/ 411251 w 822501"/>
                <a:gd name="connsiteY1" fmla="*/ 822502 h 822501"/>
                <a:gd name="connsiteX2" fmla="*/ 0 w 822501"/>
                <a:gd name="connsiteY2" fmla="*/ 411251 h 822501"/>
                <a:gd name="connsiteX3" fmla="*/ 411251 w 822501"/>
                <a:gd name="connsiteY3" fmla="*/ 0 h 822501"/>
                <a:gd name="connsiteX4" fmla="*/ 822502 w 822501"/>
                <a:gd name="connsiteY4" fmla="*/ 411251 h 822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501" h="822501">
                  <a:moveTo>
                    <a:pt x="822502" y="411251"/>
                  </a:moveTo>
                  <a:cubicBezTo>
                    <a:pt x="822502" y="638378"/>
                    <a:pt x="638378" y="822502"/>
                    <a:pt x="411251" y="822502"/>
                  </a:cubicBezTo>
                  <a:cubicBezTo>
                    <a:pt x="184123" y="822502"/>
                    <a:pt x="0" y="638378"/>
                    <a:pt x="0" y="411251"/>
                  </a:cubicBezTo>
                  <a:cubicBezTo>
                    <a:pt x="0" y="184123"/>
                    <a:pt x="184123" y="0"/>
                    <a:pt x="411251" y="0"/>
                  </a:cubicBezTo>
                  <a:cubicBezTo>
                    <a:pt x="638378" y="0"/>
                    <a:pt x="822502" y="184123"/>
                    <a:pt x="822502" y="411251"/>
                  </a:cubicBezTo>
                  <a:close/>
                </a:path>
              </a:pathLst>
            </a:custGeom>
            <a:grpFill/>
            <a:ln w="25400" cap="flat">
              <a:solidFill>
                <a:srgbClr val="D59D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77C7EC1B-B3EB-4458-884F-6ED119C3950C}"/>
                </a:ext>
              </a:extLst>
            </p:cNvPr>
            <p:cNvSpPr/>
            <p:nvPr/>
          </p:nvSpPr>
          <p:spPr>
            <a:xfrm>
              <a:off x="4319554" y="10489970"/>
              <a:ext cx="17500" cy="243600"/>
            </a:xfrm>
            <a:custGeom>
              <a:avLst/>
              <a:gdLst>
                <a:gd name="connsiteX0" fmla="*/ 0 w 17500"/>
                <a:gd name="connsiteY0" fmla="*/ 243601 h 243600"/>
                <a:gd name="connsiteX1" fmla="*/ 0 w 17500"/>
                <a:gd name="connsiteY1" fmla="*/ 0 h 243600"/>
              </a:gdLst>
              <a:ahLst/>
              <a:cxnLst>
                <a:cxn ang="0">
                  <a:pos x="connsiteX0" y="connsiteY0"/>
                </a:cxn>
                <a:cxn ang="0">
                  <a:pos x="connsiteX1" y="connsiteY1"/>
                </a:cxn>
              </a:cxnLst>
              <a:rect l="l" t="t" r="r" b="b"/>
              <a:pathLst>
                <a:path w="17500" h="243600">
                  <a:moveTo>
                    <a:pt x="0" y="243601"/>
                  </a:moveTo>
                  <a:lnTo>
                    <a:pt x="0"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CF6535A-274D-4B12-8AC8-3D60FD3FE71E}"/>
                </a:ext>
              </a:extLst>
            </p:cNvPr>
            <p:cNvSpPr/>
            <p:nvPr/>
          </p:nvSpPr>
          <p:spPr>
            <a:xfrm>
              <a:off x="5866207" y="8396616"/>
              <a:ext cx="601651" cy="17500"/>
            </a:xfrm>
            <a:custGeom>
              <a:avLst/>
              <a:gdLst>
                <a:gd name="connsiteX0" fmla="*/ 0 w 601651"/>
                <a:gd name="connsiteY0" fmla="*/ 0 h 17500"/>
                <a:gd name="connsiteX1" fmla="*/ 601651 w 601651"/>
                <a:gd name="connsiteY1" fmla="*/ 0 h 17500"/>
              </a:gdLst>
              <a:ahLst/>
              <a:cxnLst>
                <a:cxn ang="0">
                  <a:pos x="connsiteX0" y="connsiteY0"/>
                </a:cxn>
                <a:cxn ang="0">
                  <a:pos x="connsiteX1" y="connsiteY1"/>
                </a:cxn>
              </a:cxnLst>
              <a:rect l="l" t="t" r="r" b="b"/>
              <a:pathLst>
                <a:path w="601651" h="17500">
                  <a:moveTo>
                    <a:pt x="0" y="0"/>
                  </a:moveTo>
                  <a:lnTo>
                    <a:pt x="601651" y="0"/>
                  </a:lnTo>
                </a:path>
              </a:pathLst>
            </a:custGeom>
            <a:grpFill/>
            <a:ln w="25400" cap="flat">
              <a:solidFill>
                <a:srgbClr val="74277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4F3A444F-410C-48C6-BA08-0F840B84E498}"/>
                </a:ext>
              </a:extLst>
            </p:cNvPr>
            <p:cNvSpPr/>
            <p:nvPr/>
          </p:nvSpPr>
          <p:spPr>
            <a:xfrm>
              <a:off x="4891280" y="11254547"/>
              <a:ext cx="1146252" cy="17500"/>
            </a:xfrm>
            <a:custGeom>
              <a:avLst/>
              <a:gdLst>
                <a:gd name="connsiteX0" fmla="*/ 1146252 w 1146252"/>
                <a:gd name="connsiteY0" fmla="*/ 0 h 17500"/>
                <a:gd name="connsiteX1" fmla="*/ 0 w 1146252"/>
                <a:gd name="connsiteY1" fmla="*/ 0 h 17500"/>
              </a:gdLst>
              <a:ahLst/>
              <a:cxnLst>
                <a:cxn ang="0">
                  <a:pos x="connsiteX0" y="connsiteY0"/>
                </a:cxn>
                <a:cxn ang="0">
                  <a:pos x="connsiteX1" y="connsiteY1"/>
                </a:cxn>
              </a:cxnLst>
              <a:rect l="l" t="t" r="r" b="b"/>
              <a:pathLst>
                <a:path w="1146252" h="17500">
                  <a:moveTo>
                    <a:pt x="1146252" y="0"/>
                  </a:moveTo>
                  <a:lnTo>
                    <a:pt x="0" y="0"/>
                  </a:lnTo>
                </a:path>
              </a:pathLst>
            </a:custGeom>
            <a:grpFill/>
            <a:ln w="25400" cap="flat">
              <a:solidFill>
                <a:srgbClr val="74277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3C75B6E0-FD1E-438E-9A76-3D9E4D2F02D4}"/>
                </a:ext>
              </a:extLst>
            </p:cNvPr>
            <p:cNvSpPr/>
            <p:nvPr/>
          </p:nvSpPr>
          <p:spPr>
            <a:xfrm>
              <a:off x="3633378" y="4242457"/>
              <a:ext cx="17500" cy="3163831"/>
            </a:xfrm>
            <a:custGeom>
              <a:avLst/>
              <a:gdLst>
                <a:gd name="connsiteX0" fmla="*/ 0 w 17500"/>
                <a:gd name="connsiteY0" fmla="*/ 3163832 h 3163831"/>
                <a:gd name="connsiteX1" fmla="*/ 0 w 17500"/>
                <a:gd name="connsiteY1" fmla="*/ 0 h 3163831"/>
              </a:gdLst>
              <a:ahLst/>
              <a:cxnLst>
                <a:cxn ang="0">
                  <a:pos x="connsiteX0" y="connsiteY0"/>
                </a:cxn>
                <a:cxn ang="0">
                  <a:pos x="connsiteX1" y="connsiteY1"/>
                </a:cxn>
              </a:cxnLst>
              <a:rect l="l" t="t" r="r" b="b"/>
              <a:pathLst>
                <a:path w="17500" h="3163831">
                  <a:moveTo>
                    <a:pt x="0" y="3163832"/>
                  </a:moveTo>
                  <a:lnTo>
                    <a:pt x="0"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DBF6ACC-1223-4C13-BA53-9825479A1C33}"/>
                </a:ext>
              </a:extLst>
            </p:cNvPr>
            <p:cNvSpPr/>
            <p:nvPr/>
          </p:nvSpPr>
          <p:spPr>
            <a:xfrm>
              <a:off x="1928699" y="8279716"/>
              <a:ext cx="233800" cy="233800"/>
            </a:xfrm>
            <a:custGeom>
              <a:avLst/>
              <a:gdLst>
                <a:gd name="connsiteX0" fmla="*/ 0 w 233800"/>
                <a:gd name="connsiteY0" fmla="*/ 116900 h 233800"/>
                <a:gd name="connsiteX1" fmla="*/ 116900 w 233800"/>
                <a:gd name="connsiteY1" fmla="*/ 233800 h 233800"/>
                <a:gd name="connsiteX2" fmla="*/ 233800 w 233800"/>
                <a:gd name="connsiteY2" fmla="*/ 116900 h 233800"/>
                <a:gd name="connsiteX3" fmla="*/ 116900 w 233800"/>
                <a:gd name="connsiteY3" fmla="*/ 0 h 233800"/>
                <a:gd name="connsiteX4" fmla="*/ 0 w 233800"/>
                <a:gd name="connsiteY4" fmla="*/ 116900 h 23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0" h="233800">
                  <a:moveTo>
                    <a:pt x="0" y="116900"/>
                  </a:moveTo>
                  <a:cubicBezTo>
                    <a:pt x="0" y="181475"/>
                    <a:pt x="52325" y="233800"/>
                    <a:pt x="116900" y="233800"/>
                  </a:cubicBezTo>
                  <a:cubicBezTo>
                    <a:pt x="181475" y="233800"/>
                    <a:pt x="233800" y="181475"/>
                    <a:pt x="233800" y="116900"/>
                  </a:cubicBezTo>
                  <a:cubicBezTo>
                    <a:pt x="233800" y="52325"/>
                    <a:pt x="181475" y="0"/>
                    <a:pt x="116900" y="0"/>
                  </a:cubicBezTo>
                  <a:cubicBezTo>
                    <a:pt x="52325" y="0"/>
                    <a:pt x="0" y="52325"/>
                    <a:pt x="0" y="11690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EA6368B-1E37-4A67-A8F0-4EA6573B7473}"/>
                </a:ext>
              </a:extLst>
            </p:cNvPr>
            <p:cNvSpPr/>
            <p:nvPr/>
          </p:nvSpPr>
          <p:spPr>
            <a:xfrm>
              <a:off x="2164075" y="8396616"/>
              <a:ext cx="601651" cy="17500"/>
            </a:xfrm>
            <a:custGeom>
              <a:avLst/>
              <a:gdLst>
                <a:gd name="connsiteX0" fmla="*/ 601651 w 601651"/>
                <a:gd name="connsiteY0" fmla="*/ 0 h 17500"/>
                <a:gd name="connsiteX1" fmla="*/ 0 w 601651"/>
                <a:gd name="connsiteY1" fmla="*/ 0 h 17500"/>
              </a:gdLst>
              <a:ahLst/>
              <a:cxnLst>
                <a:cxn ang="0">
                  <a:pos x="connsiteX0" y="connsiteY0"/>
                </a:cxn>
                <a:cxn ang="0">
                  <a:pos x="connsiteX1" y="connsiteY1"/>
                </a:cxn>
              </a:cxnLst>
              <a:rect l="l" t="t" r="r" b="b"/>
              <a:pathLst>
                <a:path w="601651" h="17500">
                  <a:moveTo>
                    <a:pt x="601651" y="0"/>
                  </a:moveTo>
                  <a:lnTo>
                    <a:pt x="0"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16E9447-A35B-4FE7-88C2-3F81C7B0D394}"/>
                </a:ext>
              </a:extLst>
            </p:cNvPr>
            <p:cNvSpPr/>
            <p:nvPr/>
          </p:nvSpPr>
          <p:spPr>
            <a:xfrm>
              <a:off x="5755957" y="6394962"/>
              <a:ext cx="645751" cy="1688753"/>
            </a:xfrm>
            <a:custGeom>
              <a:avLst/>
              <a:gdLst>
                <a:gd name="connsiteX0" fmla="*/ 0 w 645751"/>
                <a:gd name="connsiteY0" fmla="*/ 1688754 h 1688753"/>
                <a:gd name="connsiteX1" fmla="*/ 0 w 645751"/>
                <a:gd name="connsiteY1" fmla="*/ 1012027 h 1688753"/>
                <a:gd name="connsiteX2" fmla="*/ 202125 w 645751"/>
                <a:gd name="connsiteY2" fmla="*/ 796952 h 1688753"/>
                <a:gd name="connsiteX3" fmla="*/ 331626 w 645751"/>
                <a:gd name="connsiteY3" fmla="*/ 796952 h 1688753"/>
                <a:gd name="connsiteX4" fmla="*/ 443626 w 645751"/>
                <a:gd name="connsiteY4" fmla="*/ 798177 h 1688753"/>
                <a:gd name="connsiteX5" fmla="*/ 645751 w 645751"/>
                <a:gd name="connsiteY5" fmla="*/ 577851 h 1688753"/>
                <a:gd name="connsiteX6" fmla="*/ 645751 w 645751"/>
                <a:gd name="connsiteY6" fmla="*/ 0 h 168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51" h="1688753">
                  <a:moveTo>
                    <a:pt x="0" y="1688754"/>
                  </a:moveTo>
                  <a:lnTo>
                    <a:pt x="0" y="1012027"/>
                  </a:lnTo>
                  <a:cubicBezTo>
                    <a:pt x="0" y="894602"/>
                    <a:pt x="41300" y="796952"/>
                    <a:pt x="202125" y="796952"/>
                  </a:cubicBezTo>
                  <a:lnTo>
                    <a:pt x="331626" y="796952"/>
                  </a:lnTo>
                  <a:cubicBezTo>
                    <a:pt x="331626" y="796952"/>
                    <a:pt x="67900" y="798177"/>
                    <a:pt x="443626" y="798177"/>
                  </a:cubicBezTo>
                  <a:cubicBezTo>
                    <a:pt x="604627" y="798177"/>
                    <a:pt x="645751" y="695276"/>
                    <a:pt x="645751" y="577851"/>
                  </a:cubicBezTo>
                  <a:lnTo>
                    <a:pt x="645751"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D4E3590A-0719-4DCC-85A1-B059A54D3C3A}"/>
                </a:ext>
              </a:extLst>
            </p:cNvPr>
            <p:cNvSpPr/>
            <p:nvPr/>
          </p:nvSpPr>
          <p:spPr>
            <a:xfrm>
              <a:off x="4831955" y="11483797"/>
              <a:ext cx="1688753" cy="645751"/>
            </a:xfrm>
            <a:custGeom>
              <a:avLst/>
              <a:gdLst>
                <a:gd name="connsiteX0" fmla="*/ 0 w 1688753"/>
                <a:gd name="connsiteY0" fmla="*/ 0 h 645751"/>
                <a:gd name="connsiteX1" fmla="*/ 676727 w 1688753"/>
                <a:gd name="connsiteY1" fmla="*/ 0 h 645751"/>
                <a:gd name="connsiteX2" fmla="*/ 891802 w 1688753"/>
                <a:gd name="connsiteY2" fmla="*/ 202125 h 645751"/>
                <a:gd name="connsiteX3" fmla="*/ 891802 w 1688753"/>
                <a:gd name="connsiteY3" fmla="*/ 331626 h 645751"/>
                <a:gd name="connsiteX4" fmla="*/ 890577 w 1688753"/>
                <a:gd name="connsiteY4" fmla="*/ 443626 h 645751"/>
                <a:gd name="connsiteX5" fmla="*/ 1110903 w 1688753"/>
                <a:gd name="connsiteY5" fmla="*/ 645751 h 645751"/>
                <a:gd name="connsiteX6" fmla="*/ 1688754 w 1688753"/>
                <a:gd name="connsiteY6" fmla="*/ 645751 h 64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753" h="645751">
                  <a:moveTo>
                    <a:pt x="0" y="0"/>
                  </a:moveTo>
                  <a:lnTo>
                    <a:pt x="676727" y="0"/>
                  </a:lnTo>
                  <a:cubicBezTo>
                    <a:pt x="794152" y="0"/>
                    <a:pt x="891802" y="41300"/>
                    <a:pt x="891802" y="202125"/>
                  </a:cubicBezTo>
                  <a:lnTo>
                    <a:pt x="891802" y="331626"/>
                  </a:lnTo>
                  <a:cubicBezTo>
                    <a:pt x="891802" y="331626"/>
                    <a:pt x="890577" y="67900"/>
                    <a:pt x="890577" y="443626"/>
                  </a:cubicBezTo>
                  <a:cubicBezTo>
                    <a:pt x="890577" y="604626"/>
                    <a:pt x="993477" y="645751"/>
                    <a:pt x="1110903" y="645751"/>
                  </a:cubicBezTo>
                  <a:lnTo>
                    <a:pt x="1688754" y="645751"/>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7C067FA6-2562-4676-A8D0-EEFEBE3920C1}"/>
                </a:ext>
              </a:extLst>
            </p:cNvPr>
            <p:cNvSpPr/>
            <p:nvPr/>
          </p:nvSpPr>
          <p:spPr>
            <a:xfrm>
              <a:off x="2101949" y="11483797"/>
              <a:ext cx="1688753" cy="645751"/>
            </a:xfrm>
            <a:custGeom>
              <a:avLst/>
              <a:gdLst>
                <a:gd name="connsiteX0" fmla="*/ 1688754 w 1688753"/>
                <a:gd name="connsiteY0" fmla="*/ 0 h 645751"/>
                <a:gd name="connsiteX1" fmla="*/ 1012027 w 1688753"/>
                <a:gd name="connsiteY1" fmla="*/ 0 h 645751"/>
                <a:gd name="connsiteX2" fmla="*/ 796952 w 1688753"/>
                <a:gd name="connsiteY2" fmla="*/ 202125 h 645751"/>
                <a:gd name="connsiteX3" fmla="*/ 796952 w 1688753"/>
                <a:gd name="connsiteY3" fmla="*/ 331626 h 645751"/>
                <a:gd name="connsiteX4" fmla="*/ 798177 w 1688753"/>
                <a:gd name="connsiteY4" fmla="*/ 443626 h 645751"/>
                <a:gd name="connsiteX5" fmla="*/ 577851 w 1688753"/>
                <a:gd name="connsiteY5" fmla="*/ 645751 h 645751"/>
                <a:gd name="connsiteX6" fmla="*/ 0 w 1688753"/>
                <a:gd name="connsiteY6" fmla="*/ 645751 h 64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753" h="645751">
                  <a:moveTo>
                    <a:pt x="1688754" y="0"/>
                  </a:moveTo>
                  <a:lnTo>
                    <a:pt x="1012027" y="0"/>
                  </a:lnTo>
                  <a:cubicBezTo>
                    <a:pt x="894602" y="0"/>
                    <a:pt x="796952" y="41300"/>
                    <a:pt x="796952" y="202125"/>
                  </a:cubicBezTo>
                  <a:lnTo>
                    <a:pt x="796952" y="331626"/>
                  </a:lnTo>
                  <a:cubicBezTo>
                    <a:pt x="796952" y="331626"/>
                    <a:pt x="798177" y="67900"/>
                    <a:pt x="798177" y="443626"/>
                  </a:cubicBezTo>
                  <a:cubicBezTo>
                    <a:pt x="798177" y="604626"/>
                    <a:pt x="695276" y="645751"/>
                    <a:pt x="577851" y="645751"/>
                  </a:cubicBezTo>
                  <a:lnTo>
                    <a:pt x="0" y="645751"/>
                  </a:lnTo>
                </a:path>
              </a:pathLst>
            </a:custGeom>
            <a:grpFill/>
            <a:ln w="25400" cap="flat">
              <a:solidFill>
                <a:srgbClr val="D59D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26EEFF93-B933-4993-B69C-054522DEE678}"/>
                </a:ext>
              </a:extLst>
            </p:cNvPr>
            <p:cNvSpPr/>
            <p:nvPr/>
          </p:nvSpPr>
          <p:spPr>
            <a:xfrm>
              <a:off x="4831955" y="10381470"/>
              <a:ext cx="1688753" cy="645751"/>
            </a:xfrm>
            <a:custGeom>
              <a:avLst/>
              <a:gdLst>
                <a:gd name="connsiteX0" fmla="*/ 0 w 1688753"/>
                <a:gd name="connsiteY0" fmla="*/ 645751 h 645751"/>
                <a:gd name="connsiteX1" fmla="*/ 676727 w 1688753"/>
                <a:gd name="connsiteY1" fmla="*/ 645751 h 645751"/>
                <a:gd name="connsiteX2" fmla="*/ 891802 w 1688753"/>
                <a:gd name="connsiteY2" fmla="*/ 443626 h 645751"/>
                <a:gd name="connsiteX3" fmla="*/ 891802 w 1688753"/>
                <a:gd name="connsiteY3" fmla="*/ 314125 h 645751"/>
                <a:gd name="connsiteX4" fmla="*/ 890577 w 1688753"/>
                <a:gd name="connsiteY4" fmla="*/ 202125 h 645751"/>
                <a:gd name="connsiteX5" fmla="*/ 1110903 w 1688753"/>
                <a:gd name="connsiteY5" fmla="*/ 0 h 645751"/>
                <a:gd name="connsiteX6" fmla="*/ 1688754 w 1688753"/>
                <a:gd name="connsiteY6" fmla="*/ 0 h 64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753" h="645751">
                  <a:moveTo>
                    <a:pt x="0" y="645751"/>
                  </a:moveTo>
                  <a:lnTo>
                    <a:pt x="676727" y="645751"/>
                  </a:lnTo>
                  <a:cubicBezTo>
                    <a:pt x="794152" y="645751"/>
                    <a:pt x="891802" y="604451"/>
                    <a:pt x="891802" y="443626"/>
                  </a:cubicBezTo>
                  <a:lnTo>
                    <a:pt x="891802" y="314125"/>
                  </a:lnTo>
                  <a:cubicBezTo>
                    <a:pt x="891802" y="314125"/>
                    <a:pt x="890577" y="577851"/>
                    <a:pt x="890577" y="202125"/>
                  </a:cubicBezTo>
                  <a:cubicBezTo>
                    <a:pt x="890577" y="41125"/>
                    <a:pt x="993477" y="0"/>
                    <a:pt x="1110903" y="0"/>
                  </a:cubicBezTo>
                  <a:lnTo>
                    <a:pt x="1688754"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294480D-210D-4DCC-80FD-C182D59AEB34}"/>
                </a:ext>
              </a:extLst>
            </p:cNvPr>
            <p:cNvSpPr/>
            <p:nvPr/>
          </p:nvSpPr>
          <p:spPr>
            <a:xfrm>
              <a:off x="2084449" y="10381470"/>
              <a:ext cx="1688753" cy="645751"/>
            </a:xfrm>
            <a:custGeom>
              <a:avLst/>
              <a:gdLst>
                <a:gd name="connsiteX0" fmla="*/ 1688754 w 1688753"/>
                <a:gd name="connsiteY0" fmla="*/ 645751 h 645751"/>
                <a:gd name="connsiteX1" fmla="*/ 1012027 w 1688753"/>
                <a:gd name="connsiteY1" fmla="*/ 645751 h 645751"/>
                <a:gd name="connsiteX2" fmla="*/ 796952 w 1688753"/>
                <a:gd name="connsiteY2" fmla="*/ 443626 h 645751"/>
                <a:gd name="connsiteX3" fmla="*/ 796952 w 1688753"/>
                <a:gd name="connsiteY3" fmla="*/ 314125 h 645751"/>
                <a:gd name="connsiteX4" fmla="*/ 798177 w 1688753"/>
                <a:gd name="connsiteY4" fmla="*/ 202125 h 645751"/>
                <a:gd name="connsiteX5" fmla="*/ 577851 w 1688753"/>
                <a:gd name="connsiteY5" fmla="*/ 0 h 645751"/>
                <a:gd name="connsiteX6" fmla="*/ 0 w 1688753"/>
                <a:gd name="connsiteY6" fmla="*/ 0 h 64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753" h="645751">
                  <a:moveTo>
                    <a:pt x="1688754" y="645751"/>
                  </a:moveTo>
                  <a:lnTo>
                    <a:pt x="1012027" y="645751"/>
                  </a:lnTo>
                  <a:cubicBezTo>
                    <a:pt x="894602" y="645751"/>
                    <a:pt x="796952" y="604451"/>
                    <a:pt x="796952" y="443626"/>
                  </a:cubicBezTo>
                  <a:lnTo>
                    <a:pt x="796952" y="314125"/>
                  </a:lnTo>
                  <a:cubicBezTo>
                    <a:pt x="796952" y="314125"/>
                    <a:pt x="798177" y="577851"/>
                    <a:pt x="798177" y="202125"/>
                  </a:cubicBezTo>
                  <a:cubicBezTo>
                    <a:pt x="798177" y="41125"/>
                    <a:pt x="695276" y="0"/>
                    <a:pt x="577851" y="0"/>
                  </a:cubicBezTo>
                  <a:lnTo>
                    <a:pt x="0"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D61D75B1-4822-436D-B986-ACE1109B6AD7}"/>
                </a:ext>
              </a:extLst>
            </p:cNvPr>
            <p:cNvSpPr/>
            <p:nvPr/>
          </p:nvSpPr>
          <p:spPr>
            <a:xfrm>
              <a:off x="2238625" y="6394962"/>
              <a:ext cx="645751" cy="1688753"/>
            </a:xfrm>
            <a:custGeom>
              <a:avLst/>
              <a:gdLst>
                <a:gd name="connsiteX0" fmla="*/ 645751 w 645751"/>
                <a:gd name="connsiteY0" fmla="*/ 1688754 h 1688753"/>
                <a:gd name="connsiteX1" fmla="*/ 645751 w 645751"/>
                <a:gd name="connsiteY1" fmla="*/ 1012027 h 1688753"/>
                <a:gd name="connsiteX2" fmla="*/ 443626 w 645751"/>
                <a:gd name="connsiteY2" fmla="*/ 796952 h 1688753"/>
                <a:gd name="connsiteX3" fmla="*/ 314126 w 645751"/>
                <a:gd name="connsiteY3" fmla="*/ 796952 h 1688753"/>
                <a:gd name="connsiteX4" fmla="*/ 202125 w 645751"/>
                <a:gd name="connsiteY4" fmla="*/ 798177 h 1688753"/>
                <a:gd name="connsiteX5" fmla="*/ 0 w 645751"/>
                <a:gd name="connsiteY5" fmla="*/ 577851 h 1688753"/>
                <a:gd name="connsiteX6" fmla="*/ 0 w 645751"/>
                <a:gd name="connsiteY6" fmla="*/ 0 h 168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5751" h="1688753">
                  <a:moveTo>
                    <a:pt x="645751" y="1688754"/>
                  </a:moveTo>
                  <a:lnTo>
                    <a:pt x="645751" y="1012027"/>
                  </a:lnTo>
                  <a:cubicBezTo>
                    <a:pt x="645751" y="894602"/>
                    <a:pt x="604451" y="796952"/>
                    <a:pt x="443626" y="796952"/>
                  </a:cubicBezTo>
                  <a:lnTo>
                    <a:pt x="314126" y="796952"/>
                  </a:lnTo>
                  <a:cubicBezTo>
                    <a:pt x="314126" y="796952"/>
                    <a:pt x="577851" y="798177"/>
                    <a:pt x="202125" y="798177"/>
                  </a:cubicBezTo>
                  <a:cubicBezTo>
                    <a:pt x="41125" y="798177"/>
                    <a:pt x="0" y="695276"/>
                    <a:pt x="0" y="577851"/>
                  </a:cubicBezTo>
                  <a:lnTo>
                    <a:pt x="0" y="0"/>
                  </a:lnTo>
                </a:path>
              </a:pathLst>
            </a:custGeom>
            <a:grpFill/>
            <a:ln w="25400" cap="flat">
              <a:solidFill>
                <a:srgbClr val="D59D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305AF4C8-D48E-482F-AF1A-9668EB391BAB}"/>
                </a:ext>
              </a:extLst>
            </p:cNvPr>
            <p:cNvSpPr/>
            <p:nvPr/>
          </p:nvSpPr>
          <p:spPr>
            <a:xfrm>
              <a:off x="3992828" y="8404841"/>
              <a:ext cx="157150" cy="185150"/>
            </a:xfrm>
            <a:custGeom>
              <a:avLst/>
              <a:gdLst>
                <a:gd name="connsiteX0" fmla="*/ 0 w 157150"/>
                <a:gd name="connsiteY0" fmla="*/ 0 h 185150"/>
                <a:gd name="connsiteX1" fmla="*/ 157150 w 157150"/>
                <a:gd name="connsiteY1" fmla="*/ 0 h 185150"/>
                <a:gd name="connsiteX2" fmla="*/ 157150 w 157150"/>
                <a:gd name="connsiteY2" fmla="*/ 185150 h 185150"/>
                <a:gd name="connsiteX3" fmla="*/ 0 w 157150"/>
                <a:gd name="connsiteY3" fmla="*/ 185150 h 185150"/>
              </a:gdLst>
              <a:ahLst/>
              <a:cxnLst>
                <a:cxn ang="0">
                  <a:pos x="connsiteX0" y="connsiteY0"/>
                </a:cxn>
                <a:cxn ang="0">
                  <a:pos x="connsiteX1" y="connsiteY1"/>
                </a:cxn>
                <a:cxn ang="0">
                  <a:pos x="connsiteX2" y="connsiteY2"/>
                </a:cxn>
                <a:cxn ang="0">
                  <a:pos x="connsiteX3" y="connsiteY3"/>
                </a:cxn>
              </a:cxnLst>
              <a:rect l="l" t="t" r="r" b="b"/>
              <a:pathLst>
                <a:path w="157150" h="185150">
                  <a:moveTo>
                    <a:pt x="0" y="0"/>
                  </a:moveTo>
                  <a:lnTo>
                    <a:pt x="157150" y="0"/>
                  </a:lnTo>
                  <a:lnTo>
                    <a:pt x="157150" y="185150"/>
                  </a:lnTo>
                  <a:lnTo>
                    <a:pt x="0" y="185150"/>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5DECAFE6-63DC-49EA-A087-02A26B1BC42D}"/>
                </a:ext>
              </a:extLst>
            </p:cNvPr>
            <p:cNvSpPr/>
            <p:nvPr/>
          </p:nvSpPr>
          <p:spPr>
            <a:xfrm>
              <a:off x="4367679" y="8404841"/>
              <a:ext cx="157150" cy="185150"/>
            </a:xfrm>
            <a:custGeom>
              <a:avLst/>
              <a:gdLst>
                <a:gd name="connsiteX0" fmla="*/ 0 w 157150"/>
                <a:gd name="connsiteY0" fmla="*/ 0 h 185150"/>
                <a:gd name="connsiteX1" fmla="*/ 157150 w 157150"/>
                <a:gd name="connsiteY1" fmla="*/ 0 h 185150"/>
                <a:gd name="connsiteX2" fmla="*/ 157150 w 157150"/>
                <a:gd name="connsiteY2" fmla="*/ 185150 h 185150"/>
                <a:gd name="connsiteX3" fmla="*/ 0 w 157150"/>
                <a:gd name="connsiteY3" fmla="*/ 185150 h 185150"/>
              </a:gdLst>
              <a:ahLst/>
              <a:cxnLst>
                <a:cxn ang="0">
                  <a:pos x="connsiteX0" y="connsiteY0"/>
                </a:cxn>
                <a:cxn ang="0">
                  <a:pos x="connsiteX1" y="connsiteY1"/>
                </a:cxn>
                <a:cxn ang="0">
                  <a:pos x="connsiteX2" y="connsiteY2"/>
                </a:cxn>
                <a:cxn ang="0">
                  <a:pos x="connsiteX3" y="connsiteY3"/>
                </a:cxn>
              </a:cxnLst>
              <a:rect l="l" t="t" r="r" b="b"/>
              <a:pathLst>
                <a:path w="157150" h="185150">
                  <a:moveTo>
                    <a:pt x="0" y="0"/>
                  </a:moveTo>
                  <a:lnTo>
                    <a:pt x="157150" y="0"/>
                  </a:lnTo>
                  <a:lnTo>
                    <a:pt x="157150" y="185150"/>
                  </a:lnTo>
                  <a:lnTo>
                    <a:pt x="0" y="185150"/>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9F80178B-5111-4A66-8F70-F9D7EE0DEA85}"/>
                </a:ext>
              </a:extLst>
            </p:cNvPr>
            <p:cNvSpPr/>
            <p:nvPr/>
          </p:nvSpPr>
          <p:spPr>
            <a:xfrm>
              <a:off x="3992828" y="8714417"/>
              <a:ext cx="157150" cy="185150"/>
            </a:xfrm>
            <a:custGeom>
              <a:avLst/>
              <a:gdLst>
                <a:gd name="connsiteX0" fmla="*/ 0 w 157150"/>
                <a:gd name="connsiteY0" fmla="*/ 0 h 185150"/>
                <a:gd name="connsiteX1" fmla="*/ 157150 w 157150"/>
                <a:gd name="connsiteY1" fmla="*/ 0 h 185150"/>
                <a:gd name="connsiteX2" fmla="*/ 157150 w 157150"/>
                <a:gd name="connsiteY2" fmla="*/ 185150 h 185150"/>
                <a:gd name="connsiteX3" fmla="*/ 0 w 157150"/>
                <a:gd name="connsiteY3" fmla="*/ 185150 h 185150"/>
              </a:gdLst>
              <a:ahLst/>
              <a:cxnLst>
                <a:cxn ang="0">
                  <a:pos x="connsiteX0" y="connsiteY0"/>
                </a:cxn>
                <a:cxn ang="0">
                  <a:pos x="connsiteX1" y="connsiteY1"/>
                </a:cxn>
                <a:cxn ang="0">
                  <a:pos x="connsiteX2" y="connsiteY2"/>
                </a:cxn>
                <a:cxn ang="0">
                  <a:pos x="connsiteX3" y="connsiteY3"/>
                </a:cxn>
              </a:cxnLst>
              <a:rect l="l" t="t" r="r" b="b"/>
              <a:pathLst>
                <a:path w="157150" h="185150">
                  <a:moveTo>
                    <a:pt x="0" y="0"/>
                  </a:moveTo>
                  <a:lnTo>
                    <a:pt x="157150" y="0"/>
                  </a:lnTo>
                  <a:lnTo>
                    <a:pt x="157150" y="185150"/>
                  </a:lnTo>
                  <a:lnTo>
                    <a:pt x="0" y="185150"/>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2E6ABEE2-2EE4-49C5-AE5D-314492018F68}"/>
                </a:ext>
              </a:extLst>
            </p:cNvPr>
            <p:cNvSpPr/>
            <p:nvPr/>
          </p:nvSpPr>
          <p:spPr>
            <a:xfrm>
              <a:off x="4367679" y="8714417"/>
              <a:ext cx="157150" cy="185150"/>
            </a:xfrm>
            <a:custGeom>
              <a:avLst/>
              <a:gdLst>
                <a:gd name="connsiteX0" fmla="*/ 0 w 157150"/>
                <a:gd name="connsiteY0" fmla="*/ 0 h 185150"/>
                <a:gd name="connsiteX1" fmla="*/ 157150 w 157150"/>
                <a:gd name="connsiteY1" fmla="*/ 0 h 185150"/>
                <a:gd name="connsiteX2" fmla="*/ 157150 w 157150"/>
                <a:gd name="connsiteY2" fmla="*/ 185150 h 185150"/>
                <a:gd name="connsiteX3" fmla="*/ 0 w 157150"/>
                <a:gd name="connsiteY3" fmla="*/ 185150 h 185150"/>
              </a:gdLst>
              <a:ahLst/>
              <a:cxnLst>
                <a:cxn ang="0">
                  <a:pos x="connsiteX0" y="connsiteY0"/>
                </a:cxn>
                <a:cxn ang="0">
                  <a:pos x="connsiteX1" y="connsiteY1"/>
                </a:cxn>
                <a:cxn ang="0">
                  <a:pos x="connsiteX2" y="connsiteY2"/>
                </a:cxn>
                <a:cxn ang="0">
                  <a:pos x="connsiteX3" y="connsiteY3"/>
                </a:cxn>
              </a:cxnLst>
              <a:rect l="l" t="t" r="r" b="b"/>
              <a:pathLst>
                <a:path w="157150" h="185150">
                  <a:moveTo>
                    <a:pt x="0" y="0"/>
                  </a:moveTo>
                  <a:lnTo>
                    <a:pt x="157150" y="0"/>
                  </a:lnTo>
                  <a:lnTo>
                    <a:pt x="157150" y="185150"/>
                  </a:lnTo>
                  <a:lnTo>
                    <a:pt x="0" y="185150"/>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CC536C27-A13C-419F-A087-30059FA293EA}"/>
                </a:ext>
              </a:extLst>
            </p:cNvPr>
            <p:cNvSpPr/>
            <p:nvPr/>
          </p:nvSpPr>
          <p:spPr>
            <a:xfrm>
              <a:off x="3992828" y="9023992"/>
              <a:ext cx="157150" cy="185150"/>
            </a:xfrm>
            <a:custGeom>
              <a:avLst/>
              <a:gdLst>
                <a:gd name="connsiteX0" fmla="*/ 0 w 157150"/>
                <a:gd name="connsiteY0" fmla="*/ 0 h 185150"/>
                <a:gd name="connsiteX1" fmla="*/ 157150 w 157150"/>
                <a:gd name="connsiteY1" fmla="*/ 0 h 185150"/>
                <a:gd name="connsiteX2" fmla="*/ 157150 w 157150"/>
                <a:gd name="connsiteY2" fmla="*/ 185150 h 185150"/>
                <a:gd name="connsiteX3" fmla="*/ 0 w 157150"/>
                <a:gd name="connsiteY3" fmla="*/ 185150 h 185150"/>
              </a:gdLst>
              <a:ahLst/>
              <a:cxnLst>
                <a:cxn ang="0">
                  <a:pos x="connsiteX0" y="connsiteY0"/>
                </a:cxn>
                <a:cxn ang="0">
                  <a:pos x="connsiteX1" y="connsiteY1"/>
                </a:cxn>
                <a:cxn ang="0">
                  <a:pos x="connsiteX2" y="connsiteY2"/>
                </a:cxn>
                <a:cxn ang="0">
                  <a:pos x="connsiteX3" y="connsiteY3"/>
                </a:cxn>
              </a:cxnLst>
              <a:rect l="l" t="t" r="r" b="b"/>
              <a:pathLst>
                <a:path w="157150" h="185150">
                  <a:moveTo>
                    <a:pt x="0" y="0"/>
                  </a:moveTo>
                  <a:lnTo>
                    <a:pt x="157150" y="0"/>
                  </a:lnTo>
                  <a:lnTo>
                    <a:pt x="157150" y="185150"/>
                  </a:lnTo>
                  <a:lnTo>
                    <a:pt x="0" y="185150"/>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842DC6A1-9CB1-4F7E-9BDE-D274FB727894}"/>
                </a:ext>
              </a:extLst>
            </p:cNvPr>
            <p:cNvSpPr/>
            <p:nvPr/>
          </p:nvSpPr>
          <p:spPr>
            <a:xfrm>
              <a:off x="4367679" y="9023992"/>
              <a:ext cx="157150" cy="185150"/>
            </a:xfrm>
            <a:custGeom>
              <a:avLst/>
              <a:gdLst>
                <a:gd name="connsiteX0" fmla="*/ 0 w 157150"/>
                <a:gd name="connsiteY0" fmla="*/ 0 h 185150"/>
                <a:gd name="connsiteX1" fmla="*/ 157150 w 157150"/>
                <a:gd name="connsiteY1" fmla="*/ 0 h 185150"/>
                <a:gd name="connsiteX2" fmla="*/ 157150 w 157150"/>
                <a:gd name="connsiteY2" fmla="*/ 185150 h 185150"/>
                <a:gd name="connsiteX3" fmla="*/ 0 w 157150"/>
                <a:gd name="connsiteY3" fmla="*/ 185150 h 185150"/>
              </a:gdLst>
              <a:ahLst/>
              <a:cxnLst>
                <a:cxn ang="0">
                  <a:pos x="connsiteX0" y="connsiteY0"/>
                </a:cxn>
                <a:cxn ang="0">
                  <a:pos x="connsiteX1" y="connsiteY1"/>
                </a:cxn>
                <a:cxn ang="0">
                  <a:pos x="connsiteX2" y="connsiteY2"/>
                </a:cxn>
                <a:cxn ang="0">
                  <a:pos x="connsiteX3" y="connsiteY3"/>
                </a:cxn>
              </a:cxnLst>
              <a:rect l="l" t="t" r="r" b="b"/>
              <a:pathLst>
                <a:path w="157150" h="185150">
                  <a:moveTo>
                    <a:pt x="0" y="0"/>
                  </a:moveTo>
                  <a:lnTo>
                    <a:pt x="157150" y="0"/>
                  </a:lnTo>
                  <a:lnTo>
                    <a:pt x="157150" y="185150"/>
                  </a:lnTo>
                  <a:lnTo>
                    <a:pt x="0" y="185150"/>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D3F62A85-1CA2-4848-BA20-1D01C718EE85}"/>
                </a:ext>
              </a:extLst>
            </p:cNvPr>
            <p:cNvSpPr/>
            <p:nvPr/>
          </p:nvSpPr>
          <p:spPr>
            <a:xfrm>
              <a:off x="3992828" y="9385368"/>
              <a:ext cx="157150" cy="185150"/>
            </a:xfrm>
            <a:custGeom>
              <a:avLst/>
              <a:gdLst>
                <a:gd name="connsiteX0" fmla="*/ 0 w 157150"/>
                <a:gd name="connsiteY0" fmla="*/ 0 h 185150"/>
                <a:gd name="connsiteX1" fmla="*/ 157150 w 157150"/>
                <a:gd name="connsiteY1" fmla="*/ 0 h 185150"/>
                <a:gd name="connsiteX2" fmla="*/ 157150 w 157150"/>
                <a:gd name="connsiteY2" fmla="*/ 185150 h 185150"/>
                <a:gd name="connsiteX3" fmla="*/ 0 w 157150"/>
                <a:gd name="connsiteY3" fmla="*/ 185150 h 185150"/>
              </a:gdLst>
              <a:ahLst/>
              <a:cxnLst>
                <a:cxn ang="0">
                  <a:pos x="connsiteX0" y="connsiteY0"/>
                </a:cxn>
                <a:cxn ang="0">
                  <a:pos x="connsiteX1" y="connsiteY1"/>
                </a:cxn>
                <a:cxn ang="0">
                  <a:pos x="connsiteX2" y="connsiteY2"/>
                </a:cxn>
                <a:cxn ang="0">
                  <a:pos x="connsiteX3" y="connsiteY3"/>
                </a:cxn>
              </a:cxnLst>
              <a:rect l="l" t="t" r="r" b="b"/>
              <a:pathLst>
                <a:path w="157150" h="185150">
                  <a:moveTo>
                    <a:pt x="0" y="0"/>
                  </a:moveTo>
                  <a:lnTo>
                    <a:pt x="157150" y="0"/>
                  </a:lnTo>
                  <a:lnTo>
                    <a:pt x="157150" y="185150"/>
                  </a:lnTo>
                  <a:lnTo>
                    <a:pt x="0" y="185150"/>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1E30C6F-5FFA-433A-8875-470E4602A1DF}"/>
                </a:ext>
              </a:extLst>
            </p:cNvPr>
            <p:cNvSpPr/>
            <p:nvPr/>
          </p:nvSpPr>
          <p:spPr>
            <a:xfrm>
              <a:off x="4367679" y="9385368"/>
              <a:ext cx="157150" cy="185150"/>
            </a:xfrm>
            <a:custGeom>
              <a:avLst/>
              <a:gdLst>
                <a:gd name="connsiteX0" fmla="*/ 0 w 157150"/>
                <a:gd name="connsiteY0" fmla="*/ 0 h 185150"/>
                <a:gd name="connsiteX1" fmla="*/ 157150 w 157150"/>
                <a:gd name="connsiteY1" fmla="*/ 0 h 185150"/>
                <a:gd name="connsiteX2" fmla="*/ 157150 w 157150"/>
                <a:gd name="connsiteY2" fmla="*/ 185150 h 185150"/>
                <a:gd name="connsiteX3" fmla="*/ 0 w 157150"/>
                <a:gd name="connsiteY3" fmla="*/ 185150 h 185150"/>
              </a:gdLst>
              <a:ahLst/>
              <a:cxnLst>
                <a:cxn ang="0">
                  <a:pos x="connsiteX0" y="connsiteY0"/>
                </a:cxn>
                <a:cxn ang="0">
                  <a:pos x="connsiteX1" y="connsiteY1"/>
                </a:cxn>
                <a:cxn ang="0">
                  <a:pos x="connsiteX2" y="connsiteY2"/>
                </a:cxn>
                <a:cxn ang="0">
                  <a:pos x="connsiteX3" y="connsiteY3"/>
                </a:cxn>
              </a:cxnLst>
              <a:rect l="l" t="t" r="r" b="b"/>
              <a:pathLst>
                <a:path w="157150" h="185150">
                  <a:moveTo>
                    <a:pt x="0" y="0"/>
                  </a:moveTo>
                  <a:lnTo>
                    <a:pt x="157150" y="0"/>
                  </a:lnTo>
                  <a:lnTo>
                    <a:pt x="157150" y="185150"/>
                  </a:lnTo>
                  <a:lnTo>
                    <a:pt x="0" y="185150"/>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B626FC62-14FD-40FF-8E69-E0299B5CE50C}"/>
                </a:ext>
              </a:extLst>
            </p:cNvPr>
            <p:cNvSpPr/>
            <p:nvPr/>
          </p:nvSpPr>
          <p:spPr>
            <a:xfrm>
              <a:off x="4181304" y="9789094"/>
              <a:ext cx="133700" cy="228200"/>
            </a:xfrm>
            <a:custGeom>
              <a:avLst/>
              <a:gdLst>
                <a:gd name="connsiteX0" fmla="*/ 0 w 133700"/>
                <a:gd name="connsiteY0" fmla="*/ 228201 h 228200"/>
                <a:gd name="connsiteX1" fmla="*/ 0 w 133700"/>
                <a:gd name="connsiteY1" fmla="*/ 0 h 228200"/>
                <a:gd name="connsiteX2" fmla="*/ 133700 w 133700"/>
                <a:gd name="connsiteY2" fmla="*/ 0 h 228200"/>
                <a:gd name="connsiteX3" fmla="*/ 133700 w 133700"/>
                <a:gd name="connsiteY3" fmla="*/ 228201 h 228200"/>
              </a:gdLst>
              <a:ahLst/>
              <a:cxnLst>
                <a:cxn ang="0">
                  <a:pos x="connsiteX0" y="connsiteY0"/>
                </a:cxn>
                <a:cxn ang="0">
                  <a:pos x="connsiteX1" y="connsiteY1"/>
                </a:cxn>
                <a:cxn ang="0">
                  <a:pos x="connsiteX2" y="connsiteY2"/>
                </a:cxn>
                <a:cxn ang="0">
                  <a:pos x="connsiteX3" y="connsiteY3"/>
                </a:cxn>
              </a:cxnLst>
              <a:rect l="l" t="t" r="r" b="b"/>
              <a:pathLst>
                <a:path w="133700" h="228200">
                  <a:moveTo>
                    <a:pt x="0" y="228201"/>
                  </a:moveTo>
                  <a:lnTo>
                    <a:pt x="0" y="0"/>
                  </a:lnTo>
                  <a:lnTo>
                    <a:pt x="133700" y="0"/>
                  </a:lnTo>
                  <a:lnTo>
                    <a:pt x="133700" y="228201"/>
                  </a:lnTo>
                </a:path>
              </a:pathLst>
            </a:custGeom>
            <a:solidFill>
              <a:srgbClr val="742774"/>
            </a:solid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26694650-E86D-45AB-B865-7A02F33A141B}"/>
                </a:ext>
              </a:extLst>
            </p:cNvPr>
            <p:cNvSpPr/>
            <p:nvPr/>
          </p:nvSpPr>
          <p:spPr>
            <a:xfrm>
              <a:off x="4873430" y="9789094"/>
              <a:ext cx="133700" cy="228200"/>
            </a:xfrm>
            <a:custGeom>
              <a:avLst/>
              <a:gdLst>
                <a:gd name="connsiteX0" fmla="*/ 0 w 133700"/>
                <a:gd name="connsiteY0" fmla="*/ 228201 h 228200"/>
                <a:gd name="connsiteX1" fmla="*/ 0 w 133700"/>
                <a:gd name="connsiteY1" fmla="*/ 0 h 228200"/>
                <a:gd name="connsiteX2" fmla="*/ 133700 w 133700"/>
                <a:gd name="connsiteY2" fmla="*/ 0 h 228200"/>
                <a:gd name="connsiteX3" fmla="*/ 133700 w 133700"/>
                <a:gd name="connsiteY3" fmla="*/ 228201 h 228200"/>
              </a:gdLst>
              <a:ahLst/>
              <a:cxnLst>
                <a:cxn ang="0">
                  <a:pos x="connsiteX0" y="connsiteY0"/>
                </a:cxn>
                <a:cxn ang="0">
                  <a:pos x="connsiteX1" y="connsiteY1"/>
                </a:cxn>
                <a:cxn ang="0">
                  <a:pos x="connsiteX2" y="connsiteY2"/>
                </a:cxn>
                <a:cxn ang="0">
                  <a:pos x="connsiteX3" y="connsiteY3"/>
                </a:cxn>
              </a:cxnLst>
              <a:rect l="l" t="t" r="r" b="b"/>
              <a:pathLst>
                <a:path w="133700" h="228200">
                  <a:moveTo>
                    <a:pt x="0" y="228201"/>
                  </a:moveTo>
                  <a:lnTo>
                    <a:pt x="0" y="0"/>
                  </a:lnTo>
                  <a:lnTo>
                    <a:pt x="133700" y="0"/>
                  </a:lnTo>
                  <a:lnTo>
                    <a:pt x="133700" y="228201"/>
                  </a:lnTo>
                </a:path>
              </a:pathLst>
            </a:custGeom>
            <a:solidFill>
              <a:srgbClr val="D59DFF"/>
            </a:solid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C2984878-872D-4EF3-9803-1015E075F35C}"/>
                </a:ext>
              </a:extLst>
            </p:cNvPr>
            <p:cNvSpPr/>
            <p:nvPr/>
          </p:nvSpPr>
          <p:spPr>
            <a:xfrm>
              <a:off x="4722580" y="8784417"/>
              <a:ext cx="361725" cy="17500"/>
            </a:xfrm>
            <a:custGeom>
              <a:avLst/>
              <a:gdLst>
                <a:gd name="connsiteX0" fmla="*/ 361726 w 361725"/>
                <a:gd name="connsiteY0" fmla="*/ 0 h 17500"/>
                <a:gd name="connsiteX1" fmla="*/ 0 w 361725"/>
                <a:gd name="connsiteY1" fmla="*/ 0 h 17500"/>
              </a:gdLst>
              <a:ahLst/>
              <a:cxnLst>
                <a:cxn ang="0">
                  <a:pos x="connsiteX0" y="connsiteY0"/>
                </a:cxn>
                <a:cxn ang="0">
                  <a:pos x="connsiteX1" y="connsiteY1"/>
                </a:cxn>
              </a:cxnLst>
              <a:rect l="l" t="t" r="r" b="b"/>
              <a:pathLst>
                <a:path w="361725" h="17500">
                  <a:moveTo>
                    <a:pt x="361726" y="0"/>
                  </a:moveTo>
                  <a:lnTo>
                    <a:pt x="0"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7C82CB1-2D2B-4776-BFE2-8B209C0B3140}"/>
                </a:ext>
              </a:extLst>
            </p:cNvPr>
            <p:cNvSpPr/>
            <p:nvPr/>
          </p:nvSpPr>
          <p:spPr>
            <a:xfrm>
              <a:off x="4722580" y="8975867"/>
              <a:ext cx="361725" cy="17500"/>
            </a:xfrm>
            <a:custGeom>
              <a:avLst/>
              <a:gdLst>
                <a:gd name="connsiteX0" fmla="*/ 361726 w 361725"/>
                <a:gd name="connsiteY0" fmla="*/ 0 h 17500"/>
                <a:gd name="connsiteX1" fmla="*/ 0 w 361725"/>
                <a:gd name="connsiteY1" fmla="*/ 0 h 17500"/>
              </a:gdLst>
              <a:ahLst/>
              <a:cxnLst>
                <a:cxn ang="0">
                  <a:pos x="connsiteX0" y="connsiteY0"/>
                </a:cxn>
                <a:cxn ang="0">
                  <a:pos x="connsiteX1" y="connsiteY1"/>
                </a:cxn>
              </a:cxnLst>
              <a:rect l="l" t="t" r="r" b="b"/>
              <a:pathLst>
                <a:path w="361725" h="17500">
                  <a:moveTo>
                    <a:pt x="361726" y="0"/>
                  </a:moveTo>
                  <a:lnTo>
                    <a:pt x="0"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926E82EE-EC89-455C-986F-DC9024E22D32}"/>
                </a:ext>
              </a:extLst>
            </p:cNvPr>
            <p:cNvSpPr/>
            <p:nvPr/>
          </p:nvSpPr>
          <p:spPr>
            <a:xfrm>
              <a:off x="4722580" y="9167318"/>
              <a:ext cx="361725" cy="17500"/>
            </a:xfrm>
            <a:custGeom>
              <a:avLst/>
              <a:gdLst>
                <a:gd name="connsiteX0" fmla="*/ 361726 w 361725"/>
                <a:gd name="connsiteY0" fmla="*/ 0 h 17500"/>
                <a:gd name="connsiteX1" fmla="*/ 0 w 361725"/>
                <a:gd name="connsiteY1" fmla="*/ 0 h 17500"/>
              </a:gdLst>
              <a:ahLst/>
              <a:cxnLst>
                <a:cxn ang="0">
                  <a:pos x="connsiteX0" y="connsiteY0"/>
                </a:cxn>
                <a:cxn ang="0">
                  <a:pos x="connsiteX1" y="connsiteY1"/>
                </a:cxn>
              </a:cxnLst>
              <a:rect l="l" t="t" r="r" b="b"/>
              <a:pathLst>
                <a:path w="361725" h="17500">
                  <a:moveTo>
                    <a:pt x="361726" y="0"/>
                  </a:moveTo>
                  <a:lnTo>
                    <a:pt x="0"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8736CD6E-9B92-442E-A56A-45CC9B121655}"/>
                </a:ext>
              </a:extLst>
            </p:cNvPr>
            <p:cNvSpPr/>
            <p:nvPr/>
          </p:nvSpPr>
          <p:spPr>
            <a:xfrm>
              <a:off x="4722580" y="9358768"/>
              <a:ext cx="361725" cy="17500"/>
            </a:xfrm>
            <a:custGeom>
              <a:avLst/>
              <a:gdLst>
                <a:gd name="connsiteX0" fmla="*/ 361726 w 361725"/>
                <a:gd name="connsiteY0" fmla="*/ 0 h 17500"/>
                <a:gd name="connsiteX1" fmla="*/ 0 w 361725"/>
                <a:gd name="connsiteY1" fmla="*/ 0 h 17500"/>
              </a:gdLst>
              <a:ahLst/>
              <a:cxnLst>
                <a:cxn ang="0">
                  <a:pos x="connsiteX0" y="connsiteY0"/>
                </a:cxn>
                <a:cxn ang="0">
                  <a:pos x="connsiteX1" y="connsiteY1"/>
                </a:cxn>
              </a:cxnLst>
              <a:rect l="l" t="t" r="r" b="b"/>
              <a:pathLst>
                <a:path w="361725" h="17500">
                  <a:moveTo>
                    <a:pt x="361726" y="0"/>
                  </a:moveTo>
                  <a:lnTo>
                    <a:pt x="0"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1089BCED-0550-4A8E-9D34-898197034253}"/>
                </a:ext>
              </a:extLst>
            </p:cNvPr>
            <p:cNvSpPr/>
            <p:nvPr/>
          </p:nvSpPr>
          <p:spPr>
            <a:xfrm>
              <a:off x="4722580" y="9550218"/>
              <a:ext cx="361725" cy="17500"/>
            </a:xfrm>
            <a:custGeom>
              <a:avLst/>
              <a:gdLst>
                <a:gd name="connsiteX0" fmla="*/ 361726 w 361725"/>
                <a:gd name="connsiteY0" fmla="*/ 0 h 17500"/>
                <a:gd name="connsiteX1" fmla="*/ 0 w 361725"/>
                <a:gd name="connsiteY1" fmla="*/ 0 h 17500"/>
              </a:gdLst>
              <a:ahLst/>
              <a:cxnLst>
                <a:cxn ang="0">
                  <a:pos x="connsiteX0" y="connsiteY0"/>
                </a:cxn>
                <a:cxn ang="0">
                  <a:pos x="connsiteX1" y="connsiteY1"/>
                </a:cxn>
              </a:cxnLst>
              <a:rect l="l" t="t" r="r" b="b"/>
              <a:pathLst>
                <a:path w="361725" h="17500">
                  <a:moveTo>
                    <a:pt x="361726" y="0"/>
                  </a:moveTo>
                  <a:lnTo>
                    <a:pt x="0"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AF49AC80-EC17-4264-B541-33E3E1AE610C}"/>
                </a:ext>
              </a:extLst>
            </p:cNvPr>
            <p:cNvSpPr/>
            <p:nvPr/>
          </p:nvSpPr>
          <p:spPr>
            <a:xfrm>
              <a:off x="3795078" y="8144265"/>
              <a:ext cx="927326" cy="1901203"/>
            </a:xfrm>
            <a:custGeom>
              <a:avLst/>
              <a:gdLst>
                <a:gd name="connsiteX0" fmla="*/ 0 w 927326"/>
                <a:gd name="connsiteY0" fmla="*/ 0 h 1901203"/>
                <a:gd name="connsiteX1" fmla="*/ 927327 w 927326"/>
                <a:gd name="connsiteY1" fmla="*/ 0 h 1901203"/>
                <a:gd name="connsiteX2" fmla="*/ 927327 w 927326"/>
                <a:gd name="connsiteY2" fmla="*/ 1901204 h 1901203"/>
                <a:gd name="connsiteX3" fmla="*/ 0 w 927326"/>
                <a:gd name="connsiteY3" fmla="*/ 1901204 h 1901203"/>
              </a:gdLst>
              <a:ahLst/>
              <a:cxnLst>
                <a:cxn ang="0">
                  <a:pos x="connsiteX0" y="connsiteY0"/>
                </a:cxn>
                <a:cxn ang="0">
                  <a:pos x="connsiteX1" y="connsiteY1"/>
                </a:cxn>
                <a:cxn ang="0">
                  <a:pos x="connsiteX2" y="connsiteY2"/>
                </a:cxn>
                <a:cxn ang="0">
                  <a:pos x="connsiteX3" y="connsiteY3"/>
                </a:cxn>
              </a:cxnLst>
              <a:rect l="l" t="t" r="r" b="b"/>
              <a:pathLst>
                <a:path w="927326" h="1901203">
                  <a:moveTo>
                    <a:pt x="0" y="0"/>
                  </a:moveTo>
                  <a:lnTo>
                    <a:pt x="927327" y="0"/>
                  </a:lnTo>
                  <a:lnTo>
                    <a:pt x="927327" y="1901204"/>
                  </a:lnTo>
                  <a:lnTo>
                    <a:pt x="0" y="1901204"/>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0439033-C34D-47D4-9163-76F03372898C}"/>
                </a:ext>
              </a:extLst>
            </p:cNvPr>
            <p:cNvSpPr/>
            <p:nvPr/>
          </p:nvSpPr>
          <p:spPr>
            <a:xfrm>
              <a:off x="4722580" y="8641441"/>
              <a:ext cx="467075" cy="1404027"/>
            </a:xfrm>
            <a:custGeom>
              <a:avLst/>
              <a:gdLst>
                <a:gd name="connsiteX0" fmla="*/ 0 w 467075"/>
                <a:gd name="connsiteY0" fmla="*/ 0 h 1404027"/>
                <a:gd name="connsiteX1" fmla="*/ 467076 w 467075"/>
                <a:gd name="connsiteY1" fmla="*/ 0 h 1404027"/>
                <a:gd name="connsiteX2" fmla="*/ 467076 w 467075"/>
                <a:gd name="connsiteY2" fmla="*/ 1404028 h 1404027"/>
                <a:gd name="connsiteX3" fmla="*/ 0 w 467075"/>
                <a:gd name="connsiteY3" fmla="*/ 1404028 h 1404027"/>
              </a:gdLst>
              <a:ahLst/>
              <a:cxnLst>
                <a:cxn ang="0">
                  <a:pos x="connsiteX0" y="connsiteY0"/>
                </a:cxn>
                <a:cxn ang="0">
                  <a:pos x="connsiteX1" y="connsiteY1"/>
                </a:cxn>
                <a:cxn ang="0">
                  <a:pos x="connsiteX2" y="connsiteY2"/>
                </a:cxn>
                <a:cxn ang="0">
                  <a:pos x="connsiteX3" y="connsiteY3"/>
                </a:cxn>
              </a:cxnLst>
              <a:rect l="l" t="t" r="r" b="b"/>
              <a:pathLst>
                <a:path w="467075" h="1404027">
                  <a:moveTo>
                    <a:pt x="0" y="0"/>
                  </a:moveTo>
                  <a:lnTo>
                    <a:pt x="467076" y="0"/>
                  </a:lnTo>
                  <a:lnTo>
                    <a:pt x="467076" y="1404028"/>
                  </a:lnTo>
                  <a:lnTo>
                    <a:pt x="0" y="1404028"/>
                  </a:lnTo>
                  <a:close/>
                </a:path>
              </a:pathLst>
            </a:custGeom>
            <a:grpFill/>
            <a:ln w="25400" cap="flat">
              <a:solidFill>
                <a:srgbClr val="D59D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2398F9E1-3329-4AB7-8B68-ECFE5CD4BDB5}"/>
                </a:ext>
              </a:extLst>
            </p:cNvPr>
            <p:cNvSpPr/>
            <p:nvPr/>
          </p:nvSpPr>
          <p:spPr>
            <a:xfrm>
              <a:off x="3339027" y="7733539"/>
              <a:ext cx="842801" cy="758451"/>
            </a:xfrm>
            <a:custGeom>
              <a:avLst/>
              <a:gdLst>
                <a:gd name="connsiteX0" fmla="*/ 0 w 842801"/>
                <a:gd name="connsiteY0" fmla="*/ 572951 h 758451"/>
                <a:gd name="connsiteX1" fmla="*/ 544951 w 842801"/>
                <a:gd name="connsiteY1" fmla="*/ 572951 h 758451"/>
                <a:gd name="connsiteX2" fmla="*/ 552301 w 842801"/>
                <a:gd name="connsiteY2" fmla="*/ 575927 h 758451"/>
                <a:gd name="connsiteX3" fmla="*/ 734827 w 842801"/>
                <a:gd name="connsiteY3" fmla="*/ 758452 h 758451"/>
                <a:gd name="connsiteX4" fmla="*/ 734827 w 842801"/>
                <a:gd name="connsiteY4" fmla="*/ 583276 h 758451"/>
                <a:gd name="connsiteX5" fmla="*/ 745327 w 842801"/>
                <a:gd name="connsiteY5" fmla="*/ 572776 h 758451"/>
                <a:gd name="connsiteX6" fmla="*/ 842802 w 842801"/>
                <a:gd name="connsiteY6" fmla="*/ 572776 h 758451"/>
                <a:gd name="connsiteX7" fmla="*/ 842802 w 842801"/>
                <a:gd name="connsiteY7" fmla="*/ 0 h 758451"/>
                <a:gd name="connsiteX8" fmla="*/ 0 w 842801"/>
                <a:gd name="connsiteY8" fmla="*/ 0 h 758451"/>
                <a:gd name="connsiteX9" fmla="*/ 0 w 842801"/>
                <a:gd name="connsiteY9" fmla="*/ 572951 h 758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801" h="758451">
                  <a:moveTo>
                    <a:pt x="0" y="572951"/>
                  </a:moveTo>
                  <a:lnTo>
                    <a:pt x="544951" y="572951"/>
                  </a:lnTo>
                  <a:cubicBezTo>
                    <a:pt x="547751" y="572951"/>
                    <a:pt x="550376" y="574001"/>
                    <a:pt x="552301" y="575927"/>
                  </a:cubicBezTo>
                  <a:lnTo>
                    <a:pt x="734827" y="758452"/>
                  </a:lnTo>
                  <a:lnTo>
                    <a:pt x="734827" y="583276"/>
                  </a:lnTo>
                  <a:cubicBezTo>
                    <a:pt x="734827" y="577501"/>
                    <a:pt x="739552" y="572776"/>
                    <a:pt x="745327" y="572776"/>
                  </a:cubicBezTo>
                  <a:lnTo>
                    <a:pt x="842802" y="572776"/>
                  </a:lnTo>
                  <a:lnTo>
                    <a:pt x="842802" y="0"/>
                  </a:lnTo>
                  <a:lnTo>
                    <a:pt x="0" y="0"/>
                  </a:lnTo>
                  <a:lnTo>
                    <a:pt x="0" y="572951"/>
                  </a:lnTo>
                  <a:close/>
                </a:path>
              </a:pathLst>
            </a:custGeom>
            <a:solidFill>
              <a:srgbClr val="742774"/>
            </a:solid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8E0E756E-F197-4359-B56B-46C87C94FDFE}"/>
                </a:ext>
              </a:extLst>
            </p:cNvPr>
            <p:cNvSpPr/>
            <p:nvPr/>
          </p:nvSpPr>
          <p:spPr>
            <a:xfrm>
              <a:off x="3795778" y="7889290"/>
              <a:ext cx="256025" cy="20825"/>
            </a:xfrm>
            <a:custGeom>
              <a:avLst/>
              <a:gdLst>
                <a:gd name="connsiteX0" fmla="*/ 0 w 256025"/>
                <a:gd name="connsiteY0" fmla="*/ 0 h 20825"/>
                <a:gd name="connsiteX1" fmla="*/ 256026 w 256025"/>
                <a:gd name="connsiteY1" fmla="*/ 0 h 20825"/>
                <a:gd name="connsiteX2" fmla="*/ 256026 w 256025"/>
                <a:gd name="connsiteY2" fmla="*/ 20825 h 20825"/>
                <a:gd name="connsiteX3" fmla="*/ 0 w 256025"/>
                <a:gd name="connsiteY3" fmla="*/ 20825 h 20825"/>
              </a:gdLst>
              <a:ahLst/>
              <a:cxnLst>
                <a:cxn ang="0">
                  <a:pos x="connsiteX0" y="connsiteY0"/>
                </a:cxn>
                <a:cxn ang="0">
                  <a:pos x="connsiteX1" y="connsiteY1"/>
                </a:cxn>
                <a:cxn ang="0">
                  <a:pos x="connsiteX2" y="connsiteY2"/>
                </a:cxn>
                <a:cxn ang="0">
                  <a:pos x="connsiteX3" y="connsiteY3"/>
                </a:cxn>
              </a:cxnLst>
              <a:rect l="l" t="t" r="r" b="b"/>
              <a:pathLst>
                <a:path w="256025" h="20825">
                  <a:moveTo>
                    <a:pt x="0" y="0"/>
                  </a:moveTo>
                  <a:lnTo>
                    <a:pt x="256026" y="0"/>
                  </a:lnTo>
                  <a:lnTo>
                    <a:pt x="256026" y="20825"/>
                  </a:lnTo>
                  <a:lnTo>
                    <a:pt x="0" y="20825"/>
                  </a:lnTo>
                  <a:close/>
                </a:path>
              </a:pathLst>
            </a:custGeom>
            <a:solidFill>
              <a:schemeClr val="bg1"/>
            </a:soli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54704D9E-3E4C-44A0-8D06-3BD8F02115BE}"/>
                </a:ext>
              </a:extLst>
            </p:cNvPr>
            <p:cNvSpPr/>
            <p:nvPr/>
          </p:nvSpPr>
          <p:spPr>
            <a:xfrm>
              <a:off x="3795778" y="7985540"/>
              <a:ext cx="256025" cy="20825"/>
            </a:xfrm>
            <a:custGeom>
              <a:avLst/>
              <a:gdLst>
                <a:gd name="connsiteX0" fmla="*/ 0 w 256025"/>
                <a:gd name="connsiteY0" fmla="*/ 0 h 20825"/>
                <a:gd name="connsiteX1" fmla="*/ 256026 w 256025"/>
                <a:gd name="connsiteY1" fmla="*/ 0 h 20825"/>
                <a:gd name="connsiteX2" fmla="*/ 256026 w 256025"/>
                <a:gd name="connsiteY2" fmla="*/ 20825 h 20825"/>
                <a:gd name="connsiteX3" fmla="*/ 0 w 256025"/>
                <a:gd name="connsiteY3" fmla="*/ 20825 h 20825"/>
              </a:gdLst>
              <a:ahLst/>
              <a:cxnLst>
                <a:cxn ang="0">
                  <a:pos x="connsiteX0" y="connsiteY0"/>
                </a:cxn>
                <a:cxn ang="0">
                  <a:pos x="connsiteX1" y="connsiteY1"/>
                </a:cxn>
                <a:cxn ang="0">
                  <a:pos x="connsiteX2" y="connsiteY2"/>
                </a:cxn>
                <a:cxn ang="0">
                  <a:pos x="connsiteX3" y="connsiteY3"/>
                </a:cxn>
              </a:cxnLst>
              <a:rect l="l" t="t" r="r" b="b"/>
              <a:pathLst>
                <a:path w="256025" h="20825">
                  <a:moveTo>
                    <a:pt x="0" y="0"/>
                  </a:moveTo>
                  <a:lnTo>
                    <a:pt x="256026" y="0"/>
                  </a:lnTo>
                  <a:lnTo>
                    <a:pt x="256026" y="20825"/>
                  </a:lnTo>
                  <a:lnTo>
                    <a:pt x="0" y="20825"/>
                  </a:lnTo>
                  <a:close/>
                </a:path>
              </a:pathLst>
            </a:custGeom>
            <a:solidFill>
              <a:schemeClr val="bg1"/>
            </a:soli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5B8298D4-8893-43C5-B1B9-5699B9ACB7C6}"/>
                </a:ext>
              </a:extLst>
            </p:cNvPr>
            <p:cNvSpPr/>
            <p:nvPr/>
          </p:nvSpPr>
          <p:spPr>
            <a:xfrm>
              <a:off x="3795778" y="8083365"/>
              <a:ext cx="194075" cy="20825"/>
            </a:xfrm>
            <a:custGeom>
              <a:avLst/>
              <a:gdLst>
                <a:gd name="connsiteX0" fmla="*/ 0 w 194075"/>
                <a:gd name="connsiteY0" fmla="*/ 0 h 20825"/>
                <a:gd name="connsiteX1" fmla="*/ 194075 w 194075"/>
                <a:gd name="connsiteY1" fmla="*/ 0 h 20825"/>
                <a:gd name="connsiteX2" fmla="*/ 194075 w 194075"/>
                <a:gd name="connsiteY2" fmla="*/ 20825 h 20825"/>
                <a:gd name="connsiteX3" fmla="*/ 0 w 194075"/>
                <a:gd name="connsiteY3" fmla="*/ 20825 h 20825"/>
              </a:gdLst>
              <a:ahLst/>
              <a:cxnLst>
                <a:cxn ang="0">
                  <a:pos x="connsiteX0" y="connsiteY0"/>
                </a:cxn>
                <a:cxn ang="0">
                  <a:pos x="connsiteX1" y="connsiteY1"/>
                </a:cxn>
                <a:cxn ang="0">
                  <a:pos x="connsiteX2" y="connsiteY2"/>
                </a:cxn>
                <a:cxn ang="0">
                  <a:pos x="connsiteX3" y="connsiteY3"/>
                </a:cxn>
              </a:cxnLst>
              <a:rect l="l" t="t" r="r" b="b"/>
              <a:pathLst>
                <a:path w="194075" h="20825">
                  <a:moveTo>
                    <a:pt x="0" y="0"/>
                  </a:moveTo>
                  <a:lnTo>
                    <a:pt x="194075" y="0"/>
                  </a:lnTo>
                  <a:lnTo>
                    <a:pt x="194075" y="20825"/>
                  </a:lnTo>
                  <a:lnTo>
                    <a:pt x="0" y="20825"/>
                  </a:lnTo>
                  <a:close/>
                </a:path>
              </a:pathLst>
            </a:custGeom>
            <a:solidFill>
              <a:schemeClr val="bg1"/>
            </a:solidFill>
            <a:ln w="2540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D93303BD-8F17-44F3-9784-707B37AD7543}"/>
                </a:ext>
              </a:extLst>
            </p:cNvPr>
            <p:cNvSpPr/>
            <p:nvPr/>
          </p:nvSpPr>
          <p:spPr>
            <a:xfrm>
              <a:off x="3490227" y="7860590"/>
              <a:ext cx="144550" cy="144550"/>
            </a:xfrm>
            <a:custGeom>
              <a:avLst/>
              <a:gdLst>
                <a:gd name="connsiteX0" fmla="*/ 72275 w 144550"/>
                <a:gd name="connsiteY0" fmla="*/ 144550 h 144550"/>
                <a:gd name="connsiteX1" fmla="*/ 0 w 144550"/>
                <a:gd name="connsiteY1" fmla="*/ 72275 h 144550"/>
                <a:gd name="connsiteX2" fmla="*/ 42350 w 144550"/>
                <a:gd name="connsiteY2" fmla="*/ 6650 h 144550"/>
                <a:gd name="connsiteX3" fmla="*/ 72275 w 144550"/>
                <a:gd name="connsiteY3" fmla="*/ 0 h 144550"/>
                <a:gd name="connsiteX4" fmla="*/ 102200 w 144550"/>
                <a:gd name="connsiteY4" fmla="*/ 6650 h 144550"/>
                <a:gd name="connsiteX5" fmla="*/ 144550 w 144550"/>
                <a:gd name="connsiteY5" fmla="*/ 72275 h 144550"/>
                <a:gd name="connsiteX6" fmla="*/ 72275 w 144550"/>
                <a:gd name="connsiteY6" fmla="*/ 144550 h 14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50" h="144550">
                  <a:moveTo>
                    <a:pt x="72275" y="144550"/>
                  </a:moveTo>
                  <a:cubicBezTo>
                    <a:pt x="32375" y="144550"/>
                    <a:pt x="0" y="112175"/>
                    <a:pt x="0" y="72275"/>
                  </a:cubicBezTo>
                  <a:cubicBezTo>
                    <a:pt x="0" y="43050"/>
                    <a:pt x="17325" y="18025"/>
                    <a:pt x="42350" y="6650"/>
                  </a:cubicBezTo>
                  <a:cubicBezTo>
                    <a:pt x="51450" y="2450"/>
                    <a:pt x="61600" y="0"/>
                    <a:pt x="72275" y="0"/>
                  </a:cubicBezTo>
                  <a:cubicBezTo>
                    <a:pt x="82950" y="0"/>
                    <a:pt x="92925" y="2450"/>
                    <a:pt x="102200" y="6650"/>
                  </a:cubicBezTo>
                  <a:cubicBezTo>
                    <a:pt x="127050" y="18025"/>
                    <a:pt x="144550" y="43050"/>
                    <a:pt x="144550" y="72275"/>
                  </a:cubicBezTo>
                  <a:cubicBezTo>
                    <a:pt x="144550" y="112175"/>
                    <a:pt x="112175" y="144550"/>
                    <a:pt x="72275" y="14455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73E0988-AED4-46B6-B66B-8B5A7774B6E5}"/>
                </a:ext>
              </a:extLst>
            </p:cNvPr>
            <p:cNvSpPr/>
            <p:nvPr/>
          </p:nvSpPr>
          <p:spPr>
            <a:xfrm>
              <a:off x="3454352" y="8022465"/>
              <a:ext cx="216650" cy="108324"/>
            </a:xfrm>
            <a:custGeom>
              <a:avLst/>
              <a:gdLst>
                <a:gd name="connsiteX0" fmla="*/ 108325 w 216650"/>
                <a:gd name="connsiteY0" fmla="*/ 0 h 108324"/>
                <a:gd name="connsiteX1" fmla="*/ 216650 w 216650"/>
                <a:gd name="connsiteY1" fmla="*/ 108325 h 108324"/>
                <a:gd name="connsiteX2" fmla="*/ 0 w 216650"/>
                <a:gd name="connsiteY2" fmla="*/ 108325 h 108324"/>
                <a:gd name="connsiteX3" fmla="*/ 108325 w 216650"/>
                <a:gd name="connsiteY3" fmla="*/ 0 h 108324"/>
              </a:gdLst>
              <a:ahLst/>
              <a:cxnLst>
                <a:cxn ang="0">
                  <a:pos x="connsiteX0" y="connsiteY0"/>
                </a:cxn>
                <a:cxn ang="0">
                  <a:pos x="connsiteX1" y="connsiteY1"/>
                </a:cxn>
                <a:cxn ang="0">
                  <a:pos x="connsiteX2" y="connsiteY2"/>
                </a:cxn>
                <a:cxn ang="0">
                  <a:pos x="connsiteX3" y="connsiteY3"/>
                </a:cxn>
              </a:cxnLst>
              <a:rect l="l" t="t" r="r" b="b"/>
              <a:pathLst>
                <a:path w="216650" h="108324">
                  <a:moveTo>
                    <a:pt x="108325" y="0"/>
                  </a:moveTo>
                  <a:cubicBezTo>
                    <a:pt x="168175" y="0"/>
                    <a:pt x="216650" y="48475"/>
                    <a:pt x="216650" y="108325"/>
                  </a:cubicBezTo>
                  <a:lnTo>
                    <a:pt x="0" y="108325"/>
                  </a:lnTo>
                  <a:cubicBezTo>
                    <a:pt x="0" y="48475"/>
                    <a:pt x="48475" y="0"/>
                    <a:pt x="108325" y="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A3AA775D-71D7-4FF2-8020-A198A5F0F33D}"/>
                </a:ext>
              </a:extLst>
            </p:cNvPr>
            <p:cNvSpPr/>
            <p:nvPr/>
          </p:nvSpPr>
          <p:spPr>
            <a:xfrm>
              <a:off x="1685624" y="3818257"/>
              <a:ext cx="17500" cy="17500"/>
            </a:xfrm>
            <a:custGeom>
              <a:avLst/>
              <a:gdLst/>
              <a:ahLst/>
              <a:cxnLst/>
              <a:rect l="l" t="t" r="r" b="b"/>
              <a:pathLst>
                <a:path w="17500" h="17500"/>
              </a:pathLst>
            </a:custGeom>
            <a:grpFill/>
            <a:ln w="254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0F93BEB0-2119-43D1-BC83-23570D9C5197}"/>
                </a:ext>
              </a:extLst>
            </p:cNvPr>
            <p:cNvSpPr/>
            <p:nvPr/>
          </p:nvSpPr>
          <p:spPr>
            <a:xfrm>
              <a:off x="3744503" y="10673546"/>
              <a:ext cx="1142752" cy="1142752"/>
            </a:xfrm>
            <a:custGeom>
              <a:avLst/>
              <a:gdLst>
                <a:gd name="connsiteX0" fmla="*/ 1142752 w 1142752"/>
                <a:gd name="connsiteY0" fmla="*/ 571376 h 1142752"/>
                <a:gd name="connsiteX1" fmla="*/ 571376 w 1142752"/>
                <a:gd name="connsiteY1" fmla="*/ 1142752 h 1142752"/>
                <a:gd name="connsiteX2" fmla="*/ 0 w 1142752"/>
                <a:gd name="connsiteY2" fmla="*/ 571376 h 1142752"/>
                <a:gd name="connsiteX3" fmla="*/ 571376 w 1142752"/>
                <a:gd name="connsiteY3" fmla="*/ 0 h 1142752"/>
                <a:gd name="connsiteX4" fmla="*/ 1142752 w 1142752"/>
                <a:gd name="connsiteY4" fmla="*/ 571376 h 11427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752" h="1142752">
                  <a:moveTo>
                    <a:pt x="1142752" y="571376"/>
                  </a:moveTo>
                  <a:cubicBezTo>
                    <a:pt x="1142752" y="886902"/>
                    <a:pt x="886902" y="1142752"/>
                    <a:pt x="571376" y="1142752"/>
                  </a:cubicBezTo>
                  <a:cubicBezTo>
                    <a:pt x="255851" y="1142752"/>
                    <a:pt x="0" y="886902"/>
                    <a:pt x="0" y="571376"/>
                  </a:cubicBezTo>
                  <a:cubicBezTo>
                    <a:pt x="0" y="255850"/>
                    <a:pt x="255851" y="0"/>
                    <a:pt x="571376" y="0"/>
                  </a:cubicBezTo>
                  <a:cubicBezTo>
                    <a:pt x="886902" y="175"/>
                    <a:pt x="1142752" y="255850"/>
                    <a:pt x="1142752" y="571376"/>
                  </a:cubicBezTo>
                  <a:close/>
                </a:path>
              </a:pathLst>
            </a:custGeom>
            <a:solidFill>
              <a:srgbClr val="D59DFF"/>
            </a:solid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DE297C94-52FD-4B99-898B-5C3FBF69A6CD}"/>
                </a:ext>
              </a:extLst>
            </p:cNvPr>
            <p:cNvSpPr/>
            <p:nvPr/>
          </p:nvSpPr>
          <p:spPr>
            <a:xfrm>
              <a:off x="1937274" y="5896211"/>
              <a:ext cx="586076" cy="507501"/>
            </a:xfrm>
            <a:custGeom>
              <a:avLst/>
              <a:gdLst>
                <a:gd name="connsiteX0" fmla="*/ 293126 w 586076"/>
                <a:gd name="connsiteY0" fmla="*/ 0 h 507501"/>
                <a:gd name="connsiteX1" fmla="*/ 0 w 586076"/>
                <a:gd name="connsiteY1" fmla="*/ 507501 h 507501"/>
                <a:gd name="connsiteX2" fmla="*/ 586076 w 586076"/>
                <a:gd name="connsiteY2" fmla="*/ 507501 h 507501"/>
              </a:gdLst>
              <a:ahLst/>
              <a:cxnLst>
                <a:cxn ang="0">
                  <a:pos x="connsiteX0" y="connsiteY0"/>
                </a:cxn>
                <a:cxn ang="0">
                  <a:pos x="connsiteX1" y="connsiteY1"/>
                </a:cxn>
                <a:cxn ang="0">
                  <a:pos x="connsiteX2" y="connsiteY2"/>
                </a:cxn>
              </a:cxnLst>
              <a:rect l="l" t="t" r="r" b="b"/>
              <a:pathLst>
                <a:path w="586076" h="507501">
                  <a:moveTo>
                    <a:pt x="293126" y="0"/>
                  </a:moveTo>
                  <a:lnTo>
                    <a:pt x="0" y="507501"/>
                  </a:lnTo>
                  <a:lnTo>
                    <a:pt x="586076" y="507501"/>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2301AA8C-775D-4462-86EA-B084534975F3}"/>
                </a:ext>
              </a:extLst>
            </p:cNvPr>
            <p:cNvSpPr/>
            <p:nvPr/>
          </p:nvSpPr>
          <p:spPr>
            <a:xfrm>
              <a:off x="6119783" y="5896211"/>
              <a:ext cx="586076" cy="507501"/>
            </a:xfrm>
            <a:custGeom>
              <a:avLst/>
              <a:gdLst>
                <a:gd name="connsiteX0" fmla="*/ 293126 w 586076"/>
                <a:gd name="connsiteY0" fmla="*/ 0 h 507501"/>
                <a:gd name="connsiteX1" fmla="*/ 0 w 586076"/>
                <a:gd name="connsiteY1" fmla="*/ 507501 h 507501"/>
                <a:gd name="connsiteX2" fmla="*/ 586076 w 586076"/>
                <a:gd name="connsiteY2" fmla="*/ 507501 h 507501"/>
              </a:gdLst>
              <a:ahLst/>
              <a:cxnLst>
                <a:cxn ang="0">
                  <a:pos x="connsiteX0" y="connsiteY0"/>
                </a:cxn>
                <a:cxn ang="0">
                  <a:pos x="connsiteX1" y="connsiteY1"/>
                </a:cxn>
                <a:cxn ang="0">
                  <a:pos x="connsiteX2" y="connsiteY2"/>
                </a:cxn>
              </a:cxnLst>
              <a:rect l="l" t="t" r="r" b="b"/>
              <a:pathLst>
                <a:path w="586076" h="507501">
                  <a:moveTo>
                    <a:pt x="293126" y="0"/>
                  </a:moveTo>
                  <a:lnTo>
                    <a:pt x="0" y="507501"/>
                  </a:lnTo>
                  <a:lnTo>
                    <a:pt x="586076" y="507501"/>
                  </a:ln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AFC40F75-977D-460C-B3C8-9584395996C6}"/>
                </a:ext>
              </a:extLst>
            </p:cNvPr>
            <p:cNvSpPr/>
            <p:nvPr/>
          </p:nvSpPr>
          <p:spPr>
            <a:xfrm>
              <a:off x="4478979" y="4049257"/>
              <a:ext cx="233800" cy="233800"/>
            </a:xfrm>
            <a:custGeom>
              <a:avLst/>
              <a:gdLst>
                <a:gd name="connsiteX0" fmla="*/ 116900 w 233800"/>
                <a:gd name="connsiteY0" fmla="*/ 0 h 233800"/>
                <a:gd name="connsiteX1" fmla="*/ 233801 w 233800"/>
                <a:gd name="connsiteY1" fmla="*/ 116900 h 233800"/>
                <a:gd name="connsiteX2" fmla="*/ 116900 w 233800"/>
                <a:gd name="connsiteY2" fmla="*/ 233800 h 233800"/>
                <a:gd name="connsiteX3" fmla="*/ 0 w 233800"/>
                <a:gd name="connsiteY3" fmla="*/ 116900 h 233800"/>
                <a:gd name="connsiteX4" fmla="*/ 116900 w 233800"/>
                <a:gd name="connsiteY4" fmla="*/ 0 h 23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0" h="233800">
                  <a:moveTo>
                    <a:pt x="116900" y="0"/>
                  </a:moveTo>
                  <a:cubicBezTo>
                    <a:pt x="181476" y="0"/>
                    <a:pt x="233801" y="52325"/>
                    <a:pt x="233801" y="116900"/>
                  </a:cubicBezTo>
                  <a:cubicBezTo>
                    <a:pt x="233801" y="181475"/>
                    <a:pt x="181476" y="233800"/>
                    <a:pt x="116900" y="233800"/>
                  </a:cubicBezTo>
                  <a:cubicBezTo>
                    <a:pt x="52325" y="233800"/>
                    <a:pt x="0" y="181475"/>
                    <a:pt x="0" y="116900"/>
                  </a:cubicBezTo>
                  <a:cubicBezTo>
                    <a:pt x="0" y="52325"/>
                    <a:pt x="52325" y="0"/>
                    <a:pt x="116900" y="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68" name="Graphic 52">
              <a:extLst>
                <a:ext uri="{FF2B5EF4-FFF2-40B4-BE49-F238E27FC236}">
                  <a16:creationId xmlns:a16="http://schemas.microsoft.com/office/drawing/2014/main" id="{EF3747A1-23A2-452B-B502-758D47895C6B}"/>
                </a:ext>
              </a:extLst>
            </p:cNvPr>
            <p:cNvGrpSpPr/>
            <p:nvPr/>
          </p:nvGrpSpPr>
          <p:grpSpPr>
            <a:xfrm>
              <a:off x="3972528" y="10906996"/>
              <a:ext cx="402500" cy="501725"/>
              <a:chOff x="3972528" y="10906996"/>
              <a:chExt cx="402500" cy="501725"/>
            </a:xfrm>
            <a:grpFill/>
          </p:grpSpPr>
          <p:sp>
            <p:nvSpPr>
              <p:cNvPr id="92" name="Freeform: Shape 91">
                <a:extLst>
                  <a:ext uri="{FF2B5EF4-FFF2-40B4-BE49-F238E27FC236}">
                    <a16:creationId xmlns:a16="http://schemas.microsoft.com/office/drawing/2014/main" id="{43E3079B-9D2A-48DE-A173-C3BD2EED7168}"/>
                  </a:ext>
                </a:extLst>
              </p:cNvPr>
              <p:cNvSpPr/>
              <p:nvPr/>
            </p:nvSpPr>
            <p:spPr>
              <a:xfrm>
                <a:off x="4039378" y="10906996"/>
                <a:ext cx="268450" cy="268275"/>
              </a:xfrm>
              <a:custGeom>
                <a:avLst/>
                <a:gdLst>
                  <a:gd name="connsiteX0" fmla="*/ 134225 w 268450"/>
                  <a:gd name="connsiteY0" fmla="*/ 268275 h 268275"/>
                  <a:gd name="connsiteX1" fmla="*/ 268451 w 268450"/>
                  <a:gd name="connsiteY1" fmla="*/ 134050 h 268275"/>
                  <a:gd name="connsiteX2" fmla="*/ 189700 w 268450"/>
                  <a:gd name="connsiteY2" fmla="*/ 12250 h 268275"/>
                  <a:gd name="connsiteX3" fmla="*/ 134225 w 268450"/>
                  <a:gd name="connsiteY3" fmla="*/ 0 h 268275"/>
                  <a:gd name="connsiteX4" fmla="*/ 78750 w 268450"/>
                  <a:gd name="connsiteY4" fmla="*/ 12250 h 268275"/>
                  <a:gd name="connsiteX5" fmla="*/ 0 w 268450"/>
                  <a:gd name="connsiteY5" fmla="*/ 134050 h 268275"/>
                  <a:gd name="connsiteX6" fmla="*/ 134225 w 268450"/>
                  <a:gd name="connsiteY6" fmla="*/ 268275 h 2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50" h="268275">
                    <a:moveTo>
                      <a:pt x="134225" y="268275"/>
                    </a:moveTo>
                    <a:cubicBezTo>
                      <a:pt x="208250" y="268275"/>
                      <a:pt x="268451" y="208250"/>
                      <a:pt x="268451" y="134050"/>
                    </a:cubicBezTo>
                    <a:cubicBezTo>
                      <a:pt x="268451" y="79800"/>
                      <a:pt x="236076" y="33425"/>
                      <a:pt x="189700" y="12250"/>
                    </a:cubicBezTo>
                    <a:cubicBezTo>
                      <a:pt x="172725" y="4550"/>
                      <a:pt x="154000" y="0"/>
                      <a:pt x="134225" y="0"/>
                    </a:cubicBezTo>
                    <a:cubicBezTo>
                      <a:pt x="114450" y="0"/>
                      <a:pt x="95725" y="4550"/>
                      <a:pt x="78750" y="12250"/>
                    </a:cubicBezTo>
                    <a:cubicBezTo>
                      <a:pt x="32375" y="33425"/>
                      <a:pt x="0" y="79800"/>
                      <a:pt x="0" y="134050"/>
                    </a:cubicBezTo>
                    <a:cubicBezTo>
                      <a:pt x="0" y="208250"/>
                      <a:pt x="60200" y="268275"/>
                      <a:pt x="134225" y="268275"/>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8FF2F5FB-CB2C-413E-9FD7-FB94D6D84B1F}"/>
                  </a:ext>
                </a:extLst>
              </p:cNvPr>
              <p:cNvSpPr/>
              <p:nvPr/>
            </p:nvSpPr>
            <p:spPr>
              <a:xfrm>
                <a:off x="3972528" y="11207472"/>
                <a:ext cx="402500" cy="201250"/>
              </a:xfrm>
              <a:custGeom>
                <a:avLst/>
                <a:gdLst>
                  <a:gd name="connsiteX0" fmla="*/ 201250 w 402500"/>
                  <a:gd name="connsiteY0" fmla="*/ 0 h 201250"/>
                  <a:gd name="connsiteX1" fmla="*/ 0 w 402500"/>
                  <a:gd name="connsiteY1" fmla="*/ 201250 h 201250"/>
                  <a:gd name="connsiteX2" fmla="*/ 402501 w 402500"/>
                  <a:gd name="connsiteY2" fmla="*/ 201250 h 201250"/>
                  <a:gd name="connsiteX3" fmla="*/ 201250 w 402500"/>
                  <a:gd name="connsiteY3" fmla="*/ 0 h 201250"/>
                </a:gdLst>
                <a:ahLst/>
                <a:cxnLst>
                  <a:cxn ang="0">
                    <a:pos x="connsiteX0" y="connsiteY0"/>
                  </a:cxn>
                  <a:cxn ang="0">
                    <a:pos x="connsiteX1" y="connsiteY1"/>
                  </a:cxn>
                  <a:cxn ang="0">
                    <a:pos x="connsiteX2" y="connsiteY2"/>
                  </a:cxn>
                  <a:cxn ang="0">
                    <a:pos x="connsiteX3" y="connsiteY3"/>
                  </a:cxn>
                </a:cxnLst>
                <a:rect l="l" t="t" r="r" b="b"/>
                <a:pathLst>
                  <a:path w="402500" h="201250">
                    <a:moveTo>
                      <a:pt x="201250" y="0"/>
                    </a:moveTo>
                    <a:cubicBezTo>
                      <a:pt x="90125" y="0"/>
                      <a:pt x="0" y="90126"/>
                      <a:pt x="0" y="201250"/>
                    </a:cubicBezTo>
                    <a:lnTo>
                      <a:pt x="402501" y="201250"/>
                    </a:lnTo>
                    <a:cubicBezTo>
                      <a:pt x="402501" y="90126"/>
                      <a:pt x="312376" y="0"/>
                      <a:pt x="201250" y="0"/>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9" name="Graphic 52">
              <a:extLst>
                <a:ext uri="{FF2B5EF4-FFF2-40B4-BE49-F238E27FC236}">
                  <a16:creationId xmlns:a16="http://schemas.microsoft.com/office/drawing/2014/main" id="{0FDC2307-57AC-4AD5-BDCC-C059558EEB22}"/>
                </a:ext>
              </a:extLst>
            </p:cNvPr>
            <p:cNvGrpSpPr/>
            <p:nvPr/>
          </p:nvGrpSpPr>
          <p:grpSpPr>
            <a:xfrm>
              <a:off x="6737534" y="11843248"/>
              <a:ext cx="402500" cy="501725"/>
              <a:chOff x="6737534" y="11843248"/>
              <a:chExt cx="402500" cy="501725"/>
            </a:xfrm>
            <a:grpFill/>
          </p:grpSpPr>
          <p:sp>
            <p:nvSpPr>
              <p:cNvPr id="90" name="Freeform: Shape 89">
                <a:extLst>
                  <a:ext uri="{FF2B5EF4-FFF2-40B4-BE49-F238E27FC236}">
                    <a16:creationId xmlns:a16="http://schemas.microsoft.com/office/drawing/2014/main" id="{B1759312-1019-42F5-9288-0E0003C15D3E}"/>
                  </a:ext>
                </a:extLst>
              </p:cNvPr>
              <p:cNvSpPr/>
              <p:nvPr/>
            </p:nvSpPr>
            <p:spPr>
              <a:xfrm>
                <a:off x="6804384" y="11843248"/>
                <a:ext cx="268450" cy="268275"/>
              </a:xfrm>
              <a:custGeom>
                <a:avLst/>
                <a:gdLst>
                  <a:gd name="connsiteX0" fmla="*/ 134226 w 268450"/>
                  <a:gd name="connsiteY0" fmla="*/ 268275 h 268275"/>
                  <a:gd name="connsiteX1" fmla="*/ 268451 w 268450"/>
                  <a:gd name="connsiteY1" fmla="*/ 134050 h 268275"/>
                  <a:gd name="connsiteX2" fmla="*/ 189700 w 268450"/>
                  <a:gd name="connsiteY2" fmla="*/ 12250 h 268275"/>
                  <a:gd name="connsiteX3" fmla="*/ 134226 w 268450"/>
                  <a:gd name="connsiteY3" fmla="*/ 0 h 268275"/>
                  <a:gd name="connsiteX4" fmla="*/ 78750 w 268450"/>
                  <a:gd name="connsiteY4" fmla="*/ 12250 h 268275"/>
                  <a:gd name="connsiteX5" fmla="*/ 0 w 268450"/>
                  <a:gd name="connsiteY5" fmla="*/ 134050 h 268275"/>
                  <a:gd name="connsiteX6" fmla="*/ 134226 w 268450"/>
                  <a:gd name="connsiteY6" fmla="*/ 268275 h 2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50" h="268275">
                    <a:moveTo>
                      <a:pt x="134226" y="268275"/>
                    </a:moveTo>
                    <a:cubicBezTo>
                      <a:pt x="208250" y="268275"/>
                      <a:pt x="268451" y="208250"/>
                      <a:pt x="268451" y="134050"/>
                    </a:cubicBezTo>
                    <a:cubicBezTo>
                      <a:pt x="268451" y="79800"/>
                      <a:pt x="236075" y="33425"/>
                      <a:pt x="189700" y="12250"/>
                    </a:cubicBezTo>
                    <a:cubicBezTo>
                      <a:pt x="172725" y="4550"/>
                      <a:pt x="154000" y="0"/>
                      <a:pt x="134226" y="0"/>
                    </a:cubicBezTo>
                    <a:cubicBezTo>
                      <a:pt x="114450" y="0"/>
                      <a:pt x="95725" y="4550"/>
                      <a:pt x="78750" y="12250"/>
                    </a:cubicBezTo>
                    <a:cubicBezTo>
                      <a:pt x="32375" y="33425"/>
                      <a:pt x="0" y="79800"/>
                      <a:pt x="0" y="134050"/>
                    </a:cubicBezTo>
                    <a:cubicBezTo>
                      <a:pt x="0" y="208250"/>
                      <a:pt x="60200" y="268275"/>
                      <a:pt x="134226" y="268275"/>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21BF4DA5-C181-4716-A809-68376D887D20}"/>
                  </a:ext>
                </a:extLst>
              </p:cNvPr>
              <p:cNvSpPr/>
              <p:nvPr/>
            </p:nvSpPr>
            <p:spPr>
              <a:xfrm>
                <a:off x="6737534" y="12143723"/>
                <a:ext cx="402500" cy="201250"/>
              </a:xfrm>
              <a:custGeom>
                <a:avLst/>
                <a:gdLst>
                  <a:gd name="connsiteX0" fmla="*/ 201250 w 402500"/>
                  <a:gd name="connsiteY0" fmla="*/ 0 h 201250"/>
                  <a:gd name="connsiteX1" fmla="*/ 0 w 402500"/>
                  <a:gd name="connsiteY1" fmla="*/ 201250 h 201250"/>
                  <a:gd name="connsiteX2" fmla="*/ 402501 w 402500"/>
                  <a:gd name="connsiteY2" fmla="*/ 201250 h 201250"/>
                  <a:gd name="connsiteX3" fmla="*/ 201250 w 402500"/>
                  <a:gd name="connsiteY3" fmla="*/ 0 h 201250"/>
                </a:gdLst>
                <a:ahLst/>
                <a:cxnLst>
                  <a:cxn ang="0">
                    <a:pos x="connsiteX0" y="connsiteY0"/>
                  </a:cxn>
                  <a:cxn ang="0">
                    <a:pos x="connsiteX1" y="connsiteY1"/>
                  </a:cxn>
                  <a:cxn ang="0">
                    <a:pos x="connsiteX2" y="connsiteY2"/>
                  </a:cxn>
                  <a:cxn ang="0">
                    <a:pos x="connsiteX3" y="connsiteY3"/>
                  </a:cxn>
                </a:cxnLst>
                <a:rect l="l" t="t" r="r" b="b"/>
                <a:pathLst>
                  <a:path w="402500" h="201250">
                    <a:moveTo>
                      <a:pt x="201250" y="0"/>
                    </a:moveTo>
                    <a:cubicBezTo>
                      <a:pt x="90125" y="0"/>
                      <a:pt x="0" y="90126"/>
                      <a:pt x="0" y="201250"/>
                    </a:cubicBezTo>
                    <a:lnTo>
                      <a:pt x="402501" y="201250"/>
                    </a:lnTo>
                    <a:cubicBezTo>
                      <a:pt x="402501" y="90126"/>
                      <a:pt x="312376" y="0"/>
                      <a:pt x="201250" y="0"/>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70" name="Freeform: Shape 69">
              <a:extLst>
                <a:ext uri="{FF2B5EF4-FFF2-40B4-BE49-F238E27FC236}">
                  <a16:creationId xmlns:a16="http://schemas.microsoft.com/office/drawing/2014/main" id="{7EFB234F-E7F2-4E5B-A402-0C84E8841BBE}"/>
                </a:ext>
              </a:extLst>
            </p:cNvPr>
            <p:cNvSpPr/>
            <p:nvPr/>
          </p:nvSpPr>
          <p:spPr>
            <a:xfrm>
              <a:off x="4384211" y="11321304"/>
              <a:ext cx="279931" cy="279918"/>
            </a:xfrm>
            <a:custGeom>
              <a:avLst/>
              <a:gdLst>
                <a:gd name="connsiteX0" fmla="*/ 275719 w 279931"/>
                <a:gd name="connsiteY0" fmla="*/ 129418 h 279918"/>
                <a:gd name="connsiteX1" fmla="*/ 241768 w 279931"/>
                <a:gd name="connsiteY1" fmla="*/ 117868 h 279918"/>
                <a:gd name="connsiteX2" fmla="*/ 241418 w 279931"/>
                <a:gd name="connsiteY2" fmla="*/ 116643 h 279918"/>
                <a:gd name="connsiteX3" fmla="*/ 241068 w 279931"/>
                <a:gd name="connsiteY3" fmla="*/ 115243 h 279918"/>
                <a:gd name="connsiteX4" fmla="*/ 266618 w 279931"/>
                <a:gd name="connsiteY4" fmla="*/ 89868 h 279918"/>
                <a:gd name="connsiteX5" fmla="*/ 267318 w 279931"/>
                <a:gd name="connsiteY5" fmla="*/ 81993 h 279918"/>
                <a:gd name="connsiteX6" fmla="*/ 236168 w 279931"/>
                <a:gd name="connsiteY6" fmla="*/ 38418 h 279918"/>
                <a:gd name="connsiteX7" fmla="*/ 228643 w 279931"/>
                <a:gd name="connsiteY7" fmla="*/ 36493 h 279918"/>
                <a:gd name="connsiteX8" fmla="*/ 196268 w 279931"/>
                <a:gd name="connsiteY8" fmla="*/ 52243 h 279918"/>
                <a:gd name="connsiteX9" fmla="*/ 194168 w 279931"/>
                <a:gd name="connsiteY9" fmla="*/ 50843 h 279918"/>
                <a:gd name="connsiteX10" fmla="*/ 194168 w 279931"/>
                <a:gd name="connsiteY10" fmla="*/ 14968 h 279918"/>
                <a:gd name="connsiteX11" fmla="*/ 189093 w 279931"/>
                <a:gd name="connsiteY11" fmla="*/ 9018 h 279918"/>
                <a:gd name="connsiteX12" fmla="*/ 136243 w 279931"/>
                <a:gd name="connsiteY12" fmla="*/ 93 h 279918"/>
                <a:gd name="connsiteX13" fmla="*/ 129418 w 279931"/>
                <a:gd name="connsiteY13" fmla="*/ 4118 h 279918"/>
                <a:gd name="connsiteX14" fmla="*/ 117868 w 279931"/>
                <a:gd name="connsiteY14" fmla="*/ 38068 h 279918"/>
                <a:gd name="connsiteX15" fmla="*/ 116468 w 279931"/>
                <a:gd name="connsiteY15" fmla="*/ 38418 h 279918"/>
                <a:gd name="connsiteX16" fmla="*/ 115243 w 279931"/>
                <a:gd name="connsiteY16" fmla="*/ 38768 h 279918"/>
                <a:gd name="connsiteX17" fmla="*/ 89868 w 279931"/>
                <a:gd name="connsiteY17" fmla="*/ 13218 h 279918"/>
                <a:gd name="connsiteX18" fmla="*/ 81993 w 279931"/>
                <a:gd name="connsiteY18" fmla="*/ 12518 h 279918"/>
                <a:gd name="connsiteX19" fmla="*/ 38418 w 279931"/>
                <a:gd name="connsiteY19" fmla="*/ 43668 h 279918"/>
                <a:gd name="connsiteX20" fmla="*/ 36493 w 279931"/>
                <a:gd name="connsiteY20" fmla="*/ 51193 h 279918"/>
                <a:gd name="connsiteX21" fmla="*/ 52243 w 279931"/>
                <a:gd name="connsiteY21" fmla="*/ 83568 h 279918"/>
                <a:gd name="connsiteX22" fmla="*/ 50843 w 279931"/>
                <a:gd name="connsiteY22" fmla="*/ 85668 h 279918"/>
                <a:gd name="connsiteX23" fmla="*/ 14968 w 279931"/>
                <a:gd name="connsiteY23" fmla="*/ 85668 h 279918"/>
                <a:gd name="connsiteX24" fmla="*/ 9018 w 279931"/>
                <a:gd name="connsiteY24" fmla="*/ 90743 h 279918"/>
                <a:gd name="connsiteX25" fmla="*/ 93 w 279931"/>
                <a:gd name="connsiteY25" fmla="*/ 143593 h 279918"/>
                <a:gd name="connsiteX26" fmla="*/ 4118 w 279931"/>
                <a:gd name="connsiteY26" fmla="*/ 150418 h 279918"/>
                <a:gd name="connsiteX27" fmla="*/ 38068 w 279931"/>
                <a:gd name="connsiteY27" fmla="*/ 161968 h 279918"/>
                <a:gd name="connsiteX28" fmla="*/ 38418 w 279931"/>
                <a:gd name="connsiteY28" fmla="*/ 163368 h 279918"/>
                <a:gd name="connsiteX29" fmla="*/ 38768 w 279931"/>
                <a:gd name="connsiteY29" fmla="*/ 164768 h 279918"/>
                <a:gd name="connsiteX30" fmla="*/ 13218 w 279931"/>
                <a:gd name="connsiteY30" fmla="*/ 190143 h 279918"/>
                <a:gd name="connsiteX31" fmla="*/ 12518 w 279931"/>
                <a:gd name="connsiteY31" fmla="*/ 198018 h 279918"/>
                <a:gd name="connsiteX32" fmla="*/ 43668 w 279931"/>
                <a:gd name="connsiteY32" fmla="*/ 241593 h 279918"/>
                <a:gd name="connsiteX33" fmla="*/ 51193 w 279931"/>
                <a:gd name="connsiteY33" fmla="*/ 243518 h 279918"/>
                <a:gd name="connsiteX34" fmla="*/ 83568 w 279931"/>
                <a:gd name="connsiteY34" fmla="*/ 227768 h 279918"/>
                <a:gd name="connsiteX35" fmla="*/ 85668 w 279931"/>
                <a:gd name="connsiteY35" fmla="*/ 229168 h 279918"/>
                <a:gd name="connsiteX36" fmla="*/ 85668 w 279931"/>
                <a:gd name="connsiteY36" fmla="*/ 265044 h 279918"/>
                <a:gd name="connsiteX37" fmla="*/ 90743 w 279931"/>
                <a:gd name="connsiteY37" fmla="*/ 270994 h 279918"/>
                <a:gd name="connsiteX38" fmla="*/ 143593 w 279931"/>
                <a:gd name="connsiteY38" fmla="*/ 279918 h 279918"/>
                <a:gd name="connsiteX39" fmla="*/ 144643 w 279931"/>
                <a:gd name="connsiteY39" fmla="*/ 279918 h 279918"/>
                <a:gd name="connsiteX40" fmla="*/ 150418 w 279931"/>
                <a:gd name="connsiteY40" fmla="*/ 275894 h 279918"/>
                <a:gd name="connsiteX41" fmla="*/ 161968 w 279931"/>
                <a:gd name="connsiteY41" fmla="*/ 241943 h 279918"/>
                <a:gd name="connsiteX42" fmla="*/ 163368 w 279931"/>
                <a:gd name="connsiteY42" fmla="*/ 241593 h 279918"/>
                <a:gd name="connsiteX43" fmla="*/ 164768 w 279931"/>
                <a:gd name="connsiteY43" fmla="*/ 241243 h 279918"/>
                <a:gd name="connsiteX44" fmla="*/ 190143 w 279931"/>
                <a:gd name="connsiteY44" fmla="*/ 266793 h 279918"/>
                <a:gd name="connsiteX45" fmla="*/ 198018 w 279931"/>
                <a:gd name="connsiteY45" fmla="*/ 267493 h 279918"/>
                <a:gd name="connsiteX46" fmla="*/ 241593 w 279931"/>
                <a:gd name="connsiteY46" fmla="*/ 236343 h 279918"/>
                <a:gd name="connsiteX47" fmla="*/ 243518 w 279931"/>
                <a:gd name="connsiteY47" fmla="*/ 228818 h 279918"/>
                <a:gd name="connsiteX48" fmla="*/ 227768 w 279931"/>
                <a:gd name="connsiteY48" fmla="*/ 196443 h 279918"/>
                <a:gd name="connsiteX49" fmla="*/ 229168 w 279931"/>
                <a:gd name="connsiteY49" fmla="*/ 194343 h 279918"/>
                <a:gd name="connsiteX50" fmla="*/ 265043 w 279931"/>
                <a:gd name="connsiteY50" fmla="*/ 194343 h 279918"/>
                <a:gd name="connsiteX51" fmla="*/ 270993 w 279931"/>
                <a:gd name="connsiteY51" fmla="*/ 189268 h 279918"/>
                <a:gd name="connsiteX52" fmla="*/ 279918 w 279931"/>
                <a:gd name="connsiteY52" fmla="*/ 136418 h 279918"/>
                <a:gd name="connsiteX53" fmla="*/ 275719 w 279931"/>
                <a:gd name="connsiteY53" fmla="*/ 129418 h 279918"/>
                <a:gd name="connsiteX54" fmla="*/ 193643 w 279931"/>
                <a:gd name="connsiteY54" fmla="*/ 149368 h 279918"/>
                <a:gd name="connsiteX55" fmla="*/ 186118 w 279931"/>
                <a:gd name="connsiteY55" fmla="*/ 168968 h 279918"/>
                <a:gd name="connsiteX56" fmla="*/ 171768 w 279931"/>
                <a:gd name="connsiteY56" fmla="*/ 184193 h 279918"/>
                <a:gd name="connsiteX57" fmla="*/ 151993 w 279931"/>
                <a:gd name="connsiteY57" fmla="*/ 193118 h 279918"/>
                <a:gd name="connsiteX58" fmla="*/ 139568 w 279931"/>
                <a:gd name="connsiteY58" fmla="*/ 194518 h 279918"/>
                <a:gd name="connsiteX59" fmla="*/ 130293 w 279931"/>
                <a:gd name="connsiteY59" fmla="*/ 193643 h 279918"/>
                <a:gd name="connsiteX60" fmla="*/ 110693 w 279931"/>
                <a:gd name="connsiteY60" fmla="*/ 186118 h 279918"/>
                <a:gd name="connsiteX61" fmla="*/ 95468 w 279931"/>
                <a:gd name="connsiteY61" fmla="*/ 171768 h 279918"/>
                <a:gd name="connsiteX62" fmla="*/ 86543 w 279931"/>
                <a:gd name="connsiteY62" fmla="*/ 151993 h 279918"/>
                <a:gd name="connsiteX63" fmla="*/ 86018 w 279931"/>
                <a:gd name="connsiteY63" fmla="*/ 130293 h 279918"/>
                <a:gd name="connsiteX64" fmla="*/ 93543 w 279931"/>
                <a:gd name="connsiteY64" fmla="*/ 110693 h 279918"/>
                <a:gd name="connsiteX65" fmla="*/ 107893 w 279931"/>
                <a:gd name="connsiteY65" fmla="*/ 95468 h 279918"/>
                <a:gd name="connsiteX66" fmla="*/ 127668 w 279931"/>
                <a:gd name="connsiteY66" fmla="*/ 86543 h 279918"/>
                <a:gd name="connsiteX67" fmla="*/ 149368 w 279931"/>
                <a:gd name="connsiteY67" fmla="*/ 86018 h 279918"/>
                <a:gd name="connsiteX68" fmla="*/ 168793 w 279931"/>
                <a:gd name="connsiteY68" fmla="*/ 93543 h 279918"/>
                <a:gd name="connsiteX69" fmla="*/ 184018 w 279931"/>
                <a:gd name="connsiteY69" fmla="*/ 107893 h 279918"/>
                <a:gd name="connsiteX70" fmla="*/ 192943 w 279931"/>
                <a:gd name="connsiteY70" fmla="*/ 127668 h 279918"/>
                <a:gd name="connsiteX71" fmla="*/ 193643 w 279931"/>
                <a:gd name="connsiteY71" fmla="*/ 149368 h 279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9931" h="279918">
                  <a:moveTo>
                    <a:pt x="275719" y="129418"/>
                  </a:moveTo>
                  <a:lnTo>
                    <a:pt x="241768" y="117868"/>
                  </a:lnTo>
                  <a:cubicBezTo>
                    <a:pt x="241593" y="117343"/>
                    <a:pt x="241593" y="116993"/>
                    <a:pt x="241418" y="116643"/>
                  </a:cubicBezTo>
                  <a:cubicBezTo>
                    <a:pt x="241243" y="116118"/>
                    <a:pt x="241243" y="115768"/>
                    <a:pt x="241068" y="115243"/>
                  </a:cubicBezTo>
                  <a:lnTo>
                    <a:pt x="266618" y="89868"/>
                  </a:lnTo>
                  <a:cubicBezTo>
                    <a:pt x="268718" y="87768"/>
                    <a:pt x="269068" y="84443"/>
                    <a:pt x="267318" y="81993"/>
                  </a:cubicBezTo>
                  <a:lnTo>
                    <a:pt x="236168" y="38418"/>
                  </a:lnTo>
                  <a:cubicBezTo>
                    <a:pt x="234418" y="35968"/>
                    <a:pt x="231268" y="35093"/>
                    <a:pt x="228643" y="36493"/>
                  </a:cubicBezTo>
                  <a:lnTo>
                    <a:pt x="196268" y="52243"/>
                  </a:lnTo>
                  <a:cubicBezTo>
                    <a:pt x="195568" y="51718"/>
                    <a:pt x="194868" y="51368"/>
                    <a:pt x="194168" y="50843"/>
                  </a:cubicBezTo>
                  <a:lnTo>
                    <a:pt x="194168" y="14968"/>
                  </a:lnTo>
                  <a:cubicBezTo>
                    <a:pt x="194168" y="11993"/>
                    <a:pt x="192068" y="9543"/>
                    <a:pt x="189093" y="9018"/>
                  </a:cubicBezTo>
                  <a:lnTo>
                    <a:pt x="136243" y="93"/>
                  </a:lnTo>
                  <a:cubicBezTo>
                    <a:pt x="133443" y="-432"/>
                    <a:pt x="130468" y="1318"/>
                    <a:pt x="129418" y="4118"/>
                  </a:cubicBezTo>
                  <a:lnTo>
                    <a:pt x="117868" y="38068"/>
                  </a:lnTo>
                  <a:cubicBezTo>
                    <a:pt x="117343" y="38243"/>
                    <a:pt x="116993" y="38243"/>
                    <a:pt x="116468" y="38418"/>
                  </a:cubicBezTo>
                  <a:cubicBezTo>
                    <a:pt x="116118" y="38593"/>
                    <a:pt x="115593" y="38593"/>
                    <a:pt x="115243" y="38768"/>
                  </a:cubicBezTo>
                  <a:lnTo>
                    <a:pt x="89868" y="13218"/>
                  </a:lnTo>
                  <a:cubicBezTo>
                    <a:pt x="87768" y="11118"/>
                    <a:pt x="84443" y="10768"/>
                    <a:pt x="81993" y="12518"/>
                  </a:cubicBezTo>
                  <a:lnTo>
                    <a:pt x="38418" y="43668"/>
                  </a:lnTo>
                  <a:cubicBezTo>
                    <a:pt x="35968" y="45418"/>
                    <a:pt x="35268" y="48568"/>
                    <a:pt x="36493" y="51193"/>
                  </a:cubicBezTo>
                  <a:lnTo>
                    <a:pt x="52243" y="83568"/>
                  </a:lnTo>
                  <a:cubicBezTo>
                    <a:pt x="51718" y="84268"/>
                    <a:pt x="51368" y="84968"/>
                    <a:pt x="50843" y="85668"/>
                  </a:cubicBezTo>
                  <a:lnTo>
                    <a:pt x="14968" y="85668"/>
                  </a:lnTo>
                  <a:cubicBezTo>
                    <a:pt x="11993" y="85668"/>
                    <a:pt x="9543" y="87768"/>
                    <a:pt x="9018" y="90743"/>
                  </a:cubicBezTo>
                  <a:lnTo>
                    <a:pt x="93" y="143593"/>
                  </a:lnTo>
                  <a:cubicBezTo>
                    <a:pt x="-432" y="146568"/>
                    <a:pt x="1318" y="149368"/>
                    <a:pt x="4118" y="150418"/>
                  </a:cubicBezTo>
                  <a:lnTo>
                    <a:pt x="38068" y="161968"/>
                  </a:lnTo>
                  <a:cubicBezTo>
                    <a:pt x="38243" y="162318"/>
                    <a:pt x="38243" y="162843"/>
                    <a:pt x="38418" y="163368"/>
                  </a:cubicBezTo>
                  <a:cubicBezTo>
                    <a:pt x="38593" y="163893"/>
                    <a:pt x="38593" y="164243"/>
                    <a:pt x="38768" y="164768"/>
                  </a:cubicBezTo>
                  <a:lnTo>
                    <a:pt x="13218" y="190143"/>
                  </a:lnTo>
                  <a:cubicBezTo>
                    <a:pt x="11118" y="192243"/>
                    <a:pt x="10768" y="195568"/>
                    <a:pt x="12518" y="198018"/>
                  </a:cubicBezTo>
                  <a:lnTo>
                    <a:pt x="43668" y="241593"/>
                  </a:lnTo>
                  <a:cubicBezTo>
                    <a:pt x="45418" y="244043"/>
                    <a:pt x="48568" y="244918"/>
                    <a:pt x="51193" y="243518"/>
                  </a:cubicBezTo>
                  <a:lnTo>
                    <a:pt x="83568" y="227768"/>
                  </a:lnTo>
                  <a:cubicBezTo>
                    <a:pt x="84268" y="228293"/>
                    <a:pt x="84968" y="228643"/>
                    <a:pt x="85668" y="229168"/>
                  </a:cubicBezTo>
                  <a:lnTo>
                    <a:pt x="85668" y="265044"/>
                  </a:lnTo>
                  <a:cubicBezTo>
                    <a:pt x="85668" y="268018"/>
                    <a:pt x="87768" y="270469"/>
                    <a:pt x="90743" y="270994"/>
                  </a:cubicBezTo>
                  <a:lnTo>
                    <a:pt x="143593" y="279918"/>
                  </a:lnTo>
                  <a:cubicBezTo>
                    <a:pt x="143943" y="279918"/>
                    <a:pt x="144293" y="279918"/>
                    <a:pt x="144643" y="279918"/>
                  </a:cubicBezTo>
                  <a:cubicBezTo>
                    <a:pt x="147268" y="279918"/>
                    <a:pt x="149543" y="278343"/>
                    <a:pt x="150418" y="275894"/>
                  </a:cubicBezTo>
                  <a:lnTo>
                    <a:pt x="161968" y="241943"/>
                  </a:lnTo>
                  <a:cubicBezTo>
                    <a:pt x="162493" y="241768"/>
                    <a:pt x="162843" y="241768"/>
                    <a:pt x="163368" y="241593"/>
                  </a:cubicBezTo>
                  <a:cubicBezTo>
                    <a:pt x="163893" y="241418"/>
                    <a:pt x="164243" y="241418"/>
                    <a:pt x="164768" y="241243"/>
                  </a:cubicBezTo>
                  <a:lnTo>
                    <a:pt x="190143" y="266793"/>
                  </a:lnTo>
                  <a:cubicBezTo>
                    <a:pt x="192243" y="268893"/>
                    <a:pt x="195568" y="269243"/>
                    <a:pt x="198018" y="267493"/>
                  </a:cubicBezTo>
                  <a:lnTo>
                    <a:pt x="241593" y="236343"/>
                  </a:lnTo>
                  <a:cubicBezTo>
                    <a:pt x="244043" y="234593"/>
                    <a:pt x="244743" y="231443"/>
                    <a:pt x="243518" y="228818"/>
                  </a:cubicBezTo>
                  <a:lnTo>
                    <a:pt x="227768" y="196443"/>
                  </a:lnTo>
                  <a:cubicBezTo>
                    <a:pt x="228293" y="195743"/>
                    <a:pt x="228643" y="195043"/>
                    <a:pt x="229168" y="194343"/>
                  </a:cubicBezTo>
                  <a:lnTo>
                    <a:pt x="265043" y="194343"/>
                  </a:lnTo>
                  <a:cubicBezTo>
                    <a:pt x="268018" y="194343"/>
                    <a:pt x="270468" y="192243"/>
                    <a:pt x="270993" y="189268"/>
                  </a:cubicBezTo>
                  <a:lnTo>
                    <a:pt x="279918" y="136418"/>
                  </a:lnTo>
                  <a:cubicBezTo>
                    <a:pt x="280094" y="133268"/>
                    <a:pt x="278518" y="130293"/>
                    <a:pt x="275719" y="129418"/>
                  </a:cubicBezTo>
                  <a:close/>
                  <a:moveTo>
                    <a:pt x="193643" y="149368"/>
                  </a:moveTo>
                  <a:cubicBezTo>
                    <a:pt x="192418" y="156368"/>
                    <a:pt x="189793" y="163018"/>
                    <a:pt x="186118" y="168968"/>
                  </a:cubicBezTo>
                  <a:cubicBezTo>
                    <a:pt x="182443" y="174918"/>
                    <a:pt x="177543" y="179993"/>
                    <a:pt x="171768" y="184193"/>
                  </a:cubicBezTo>
                  <a:cubicBezTo>
                    <a:pt x="165993" y="188393"/>
                    <a:pt x="159343" y="191543"/>
                    <a:pt x="151993" y="193118"/>
                  </a:cubicBezTo>
                  <a:cubicBezTo>
                    <a:pt x="147793" y="194168"/>
                    <a:pt x="143768" y="194518"/>
                    <a:pt x="139568" y="194518"/>
                  </a:cubicBezTo>
                  <a:cubicBezTo>
                    <a:pt x="136418" y="194518"/>
                    <a:pt x="133268" y="194168"/>
                    <a:pt x="130293" y="193643"/>
                  </a:cubicBezTo>
                  <a:cubicBezTo>
                    <a:pt x="123293" y="192418"/>
                    <a:pt x="116643" y="189793"/>
                    <a:pt x="110693" y="186118"/>
                  </a:cubicBezTo>
                  <a:cubicBezTo>
                    <a:pt x="104743" y="182443"/>
                    <a:pt x="99668" y="177718"/>
                    <a:pt x="95468" y="171768"/>
                  </a:cubicBezTo>
                  <a:cubicBezTo>
                    <a:pt x="91268" y="165993"/>
                    <a:pt x="88118" y="159343"/>
                    <a:pt x="86543" y="151993"/>
                  </a:cubicBezTo>
                  <a:cubicBezTo>
                    <a:pt x="84793" y="144643"/>
                    <a:pt x="84618" y="137293"/>
                    <a:pt x="86018" y="130293"/>
                  </a:cubicBezTo>
                  <a:cubicBezTo>
                    <a:pt x="87243" y="123293"/>
                    <a:pt x="89868" y="116643"/>
                    <a:pt x="93543" y="110693"/>
                  </a:cubicBezTo>
                  <a:cubicBezTo>
                    <a:pt x="97218" y="104743"/>
                    <a:pt x="101943" y="99668"/>
                    <a:pt x="107893" y="95468"/>
                  </a:cubicBezTo>
                  <a:cubicBezTo>
                    <a:pt x="113668" y="91268"/>
                    <a:pt x="120318" y="88118"/>
                    <a:pt x="127668" y="86543"/>
                  </a:cubicBezTo>
                  <a:cubicBezTo>
                    <a:pt x="135018" y="84793"/>
                    <a:pt x="142368" y="84618"/>
                    <a:pt x="149368" y="86018"/>
                  </a:cubicBezTo>
                  <a:cubicBezTo>
                    <a:pt x="156368" y="87243"/>
                    <a:pt x="163018" y="89868"/>
                    <a:pt x="168793" y="93543"/>
                  </a:cubicBezTo>
                  <a:cubicBezTo>
                    <a:pt x="174743" y="97218"/>
                    <a:pt x="179818" y="101943"/>
                    <a:pt x="184018" y="107893"/>
                  </a:cubicBezTo>
                  <a:cubicBezTo>
                    <a:pt x="188218" y="113668"/>
                    <a:pt x="191368" y="120318"/>
                    <a:pt x="192943" y="127668"/>
                  </a:cubicBezTo>
                  <a:cubicBezTo>
                    <a:pt x="194693" y="134843"/>
                    <a:pt x="194868" y="142193"/>
                    <a:pt x="193643" y="149368"/>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1" name="Graphic 52">
              <a:extLst>
                <a:ext uri="{FF2B5EF4-FFF2-40B4-BE49-F238E27FC236}">
                  <a16:creationId xmlns:a16="http://schemas.microsoft.com/office/drawing/2014/main" id="{8F201D6F-A501-43D6-AA9B-94122C5BC82C}"/>
                </a:ext>
              </a:extLst>
            </p:cNvPr>
            <p:cNvGrpSpPr/>
            <p:nvPr/>
          </p:nvGrpSpPr>
          <p:grpSpPr>
            <a:xfrm>
              <a:off x="5950033" y="9968819"/>
              <a:ext cx="822501" cy="822501"/>
              <a:chOff x="5950033" y="9968819"/>
              <a:chExt cx="822501" cy="822501"/>
            </a:xfrm>
            <a:grpFill/>
          </p:grpSpPr>
          <p:sp>
            <p:nvSpPr>
              <p:cNvPr id="86" name="Freeform: Shape 85">
                <a:extLst>
                  <a:ext uri="{FF2B5EF4-FFF2-40B4-BE49-F238E27FC236}">
                    <a16:creationId xmlns:a16="http://schemas.microsoft.com/office/drawing/2014/main" id="{32C9EA09-6169-4065-92EA-8C693F7E9F2F}"/>
                  </a:ext>
                </a:extLst>
              </p:cNvPr>
              <p:cNvSpPr/>
              <p:nvPr/>
            </p:nvSpPr>
            <p:spPr>
              <a:xfrm>
                <a:off x="5950033" y="9968819"/>
                <a:ext cx="822501" cy="822501"/>
              </a:xfrm>
              <a:custGeom>
                <a:avLst/>
                <a:gdLst>
                  <a:gd name="connsiteX0" fmla="*/ 822502 w 822501"/>
                  <a:gd name="connsiteY0" fmla="*/ 411251 h 822501"/>
                  <a:gd name="connsiteX1" fmla="*/ 411251 w 822501"/>
                  <a:gd name="connsiteY1" fmla="*/ 822502 h 822501"/>
                  <a:gd name="connsiteX2" fmla="*/ 0 w 822501"/>
                  <a:gd name="connsiteY2" fmla="*/ 411251 h 822501"/>
                  <a:gd name="connsiteX3" fmla="*/ 411251 w 822501"/>
                  <a:gd name="connsiteY3" fmla="*/ 0 h 822501"/>
                  <a:gd name="connsiteX4" fmla="*/ 822502 w 822501"/>
                  <a:gd name="connsiteY4" fmla="*/ 411251 h 822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501" h="822501">
                    <a:moveTo>
                      <a:pt x="822502" y="411251"/>
                    </a:moveTo>
                    <a:cubicBezTo>
                      <a:pt x="822502" y="638378"/>
                      <a:pt x="638378" y="822502"/>
                      <a:pt x="411251" y="822502"/>
                    </a:cubicBezTo>
                    <a:cubicBezTo>
                      <a:pt x="184123" y="822502"/>
                      <a:pt x="0" y="638378"/>
                      <a:pt x="0" y="411251"/>
                    </a:cubicBezTo>
                    <a:cubicBezTo>
                      <a:pt x="0" y="184123"/>
                      <a:pt x="184123" y="0"/>
                      <a:pt x="411251" y="0"/>
                    </a:cubicBezTo>
                    <a:cubicBezTo>
                      <a:pt x="638378" y="0"/>
                      <a:pt x="822502" y="184123"/>
                      <a:pt x="822502" y="411251"/>
                    </a:cubicBezTo>
                    <a:close/>
                  </a:path>
                </a:pathLst>
              </a:custGeom>
              <a:solidFill>
                <a:schemeClr val="tx1"/>
              </a:solidFill>
              <a:ln w="25400" cap="flat">
                <a:solidFill>
                  <a:srgbClr val="742774"/>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7" name="Graphic 52">
                <a:extLst>
                  <a:ext uri="{FF2B5EF4-FFF2-40B4-BE49-F238E27FC236}">
                    <a16:creationId xmlns:a16="http://schemas.microsoft.com/office/drawing/2014/main" id="{A5C8F39A-ECA7-4B4B-B1E4-548C8A74ADF7}"/>
                  </a:ext>
                </a:extLst>
              </p:cNvPr>
              <p:cNvGrpSpPr/>
              <p:nvPr/>
            </p:nvGrpSpPr>
            <p:grpSpPr>
              <a:xfrm>
                <a:off x="6160033" y="10093245"/>
                <a:ext cx="402500" cy="501725"/>
                <a:chOff x="6160033" y="10093245"/>
                <a:chExt cx="402500" cy="501725"/>
              </a:xfrm>
              <a:grpFill/>
            </p:grpSpPr>
            <p:sp>
              <p:nvSpPr>
                <p:cNvPr id="88" name="Freeform: Shape 87">
                  <a:extLst>
                    <a:ext uri="{FF2B5EF4-FFF2-40B4-BE49-F238E27FC236}">
                      <a16:creationId xmlns:a16="http://schemas.microsoft.com/office/drawing/2014/main" id="{220D4A5D-8AE3-40DC-B4D4-D3106324AF25}"/>
                    </a:ext>
                  </a:extLst>
                </p:cNvPr>
                <p:cNvSpPr/>
                <p:nvPr/>
              </p:nvSpPr>
              <p:spPr>
                <a:xfrm>
                  <a:off x="6226883" y="10093245"/>
                  <a:ext cx="268450" cy="268275"/>
                </a:xfrm>
                <a:custGeom>
                  <a:avLst/>
                  <a:gdLst>
                    <a:gd name="connsiteX0" fmla="*/ 134226 w 268450"/>
                    <a:gd name="connsiteY0" fmla="*/ 268275 h 268275"/>
                    <a:gd name="connsiteX1" fmla="*/ 268451 w 268450"/>
                    <a:gd name="connsiteY1" fmla="*/ 134050 h 268275"/>
                    <a:gd name="connsiteX2" fmla="*/ 189700 w 268450"/>
                    <a:gd name="connsiteY2" fmla="*/ 12250 h 268275"/>
                    <a:gd name="connsiteX3" fmla="*/ 134226 w 268450"/>
                    <a:gd name="connsiteY3" fmla="*/ 0 h 268275"/>
                    <a:gd name="connsiteX4" fmla="*/ 78750 w 268450"/>
                    <a:gd name="connsiteY4" fmla="*/ 12250 h 268275"/>
                    <a:gd name="connsiteX5" fmla="*/ 0 w 268450"/>
                    <a:gd name="connsiteY5" fmla="*/ 134050 h 268275"/>
                    <a:gd name="connsiteX6" fmla="*/ 134226 w 268450"/>
                    <a:gd name="connsiteY6" fmla="*/ 268275 h 2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50" h="268275">
                      <a:moveTo>
                        <a:pt x="134226" y="268275"/>
                      </a:moveTo>
                      <a:cubicBezTo>
                        <a:pt x="208250" y="268275"/>
                        <a:pt x="268451" y="208250"/>
                        <a:pt x="268451" y="134050"/>
                      </a:cubicBezTo>
                      <a:cubicBezTo>
                        <a:pt x="268451" y="79800"/>
                        <a:pt x="236075" y="33425"/>
                        <a:pt x="189700" y="12250"/>
                      </a:cubicBezTo>
                      <a:cubicBezTo>
                        <a:pt x="172725" y="4550"/>
                        <a:pt x="154000" y="0"/>
                        <a:pt x="134226" y="0"/>
                      </a:cubicBezTo>
                      <a:cubicBezTo>
                        <a:pt x="114450" y="0"/>
                        <a:pt x="95725" y="4550"/>
                        <a:pt x="78750" y="12250"/>
                      </a:cubicBezTo>
                      <a:cubicBezTo>
                        <a:pt x="32375" y="33425"/>
                        <a:pt x="0" y="79800"/>
                        <a:pt x="0" y="134050"/>
                      </a:cubicBezTo>
                      <a:cubicBezTo>
                        <a:pt x="0" y="208250"/>
                        <a:pt x="60200" y="268275"/>
                        <a:pt x="134226" y="268275"/>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7A0B685-F3EA-49B1-840F-F2BFCE14FD40}"/>
                    </a:ext>
                  </a:extLst>
                </p:cNvPr>
                <p:cNvSpPr/>
                <p:nvPr/>
              </p:nvSpPr>
              <p:spPr>
                <a:xfrm>
                  <a:off x="6160033" y="10393720"/>
                  <a:ext cx="402500" cy="201250"/>
                </a:xfrm>
                <a:custGeom>
                  <a:avLst/>
                  <a:gdLst>
                    <a:gd name="connsiteX0" fmla="*/ 201250 w 402500"/>
                    <a:gd name="connsiteY0" fmla="*/ 0 h 201250"/>
                    <a:gd name="connsiteX1" fmla="*/ 0 w 402500"/>
                    <a:gd name="connsiteY1" fmla="*/ 201250 h 201250"/>
                    <a:gd name="connsiteX2" fmla="*/ 402501 w 402500"/>
                    <a:gd name="connsiteY2" fmla="*/ 201250 h 201250"/>
                    <a:gd name="connsiteX3" fmla="*/ 201250 w 402500"/>
                    <a:gd name="connsiteY3" fmla="*/ 0 h 201250"/>
                  </a:gdLst>
                  <a:ahLst/>
                  <a:cxnLst>
                    <a:cxn ang="0">
                      <a:pos x="connsiteX0" y="connsiteY0"/>
                    </a:cxn>
                    <a:cxn ang="0">
                      <a:pos x="connsiteX1" y="connsiteY1"/>
                    </a:cxn>
                    <a:cxn ang="0">
                      <a:pos x="connsiteX2" y="connsiteY2"/>
                    </a:cxn>
                    <a:cxn ang="0">
                      <a:pos x="connsiteX3" y="connsiteY3"/>
                    </a:cxn>
                  </a:cxnLst>
                  <a:rect l="l" t="t" r="r" b="b"/>
                  <a:pathLst>
                    <a:path w="402500" h="201250">
                      <a:moveTo>
                        <a:pt x="201250" y="0"/>
                      </a:moveTo>
                      <a:cubicBezTo>
                        <a:pt x="90125" y="0"/>
                        <a:pt x="0" y="90126"/>
                        <a:pt x="0" y="201250"/>
                      </a:cubicBezTo>
                      <a:lnTo>
                        <a:pt x="402501" y="201250"/>
                      </a:lnTo>
                      <a:cubicBezTo>
                        <a:pt x="402501" y="90126"/>
                        <a:pt x="312376" y="0"/>
                        <a:pt x="201250" y="0"/>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2" name="Graphic 52">
              <a:extLst>
                <a:ext uri="{FF2B5EF4-FFF2-40B4-BE49-F238E27FC236}">
                  <a16:creationId xmlns:a16="http://schemas.microsoft.com/office/drawing/2014/main" id="{E6060821-4997-4362-A44C-47EAED12436B}"/>
                </a:ext>
              </a:extLst>
            </p:cNvPr>
            <p:cNvGrpSpPr/>
            <p:nvPr/>
          </p:nvGrpSpPr>
          <p:grpSpPr>
            <a:xfrm>
              <a:off x="1872524" y="9968819"/>
              <a:ext cx="822501" cy="822501"/>
              <a:chOff x="1872524" y="9968819"/>
              <a:chExt cx="822501" cy="822501"/>
            </a:xfrm>
            <a:grpFill/>
          </p:grpSpPr>
          <p:sp>
            <p:nvSpPr>
              <p:cNvPr id="82" name="Freeform: Shape 81">
                <a:extLst>
                  <a:ext uri="{FF2B5EF4-FFF2-40B4-BE49-F238E27FC236}">
                    <a16:creationId xmlns:a16="http://schemas.microsoft.com/office/drawing/2014/main" id="{A82E9516-3EDC-4C34-B320-C204EDBF8A70}"/>
                  </a:ext>
                </a:extLst>
              </p:cNvPr>
              <p:cNvSpPr/>
              <p:nvPr/>
            </p:nvSpPr>
            <p:spPr>
              <a:xfrm>
                <a:off x="1872524" y="9968819"/>
                <a:ext cx="822501" cy="822501"/>
              </a:xfrm>
              <a:custGeom>
                <a:avLst/>
                <a:gdLst>
                  <a:gd name="connsiteX0" fmla="*/ 822502 w 822501"/>
                  <a:gd name="connsiteY0" fmla="*/ 411251 h 822501"/>
                  <a:gd name="connsiteX1" fmla="*/ 411251 w 822501"/>
                  <a:gd name="connsiteY1" fmla="*/ 822502 h 822501"/>
                  <a:gd name="connsiteX2" fmla="*/ 0 w 822501"/>
                  <a:gd name="connsiteY2" fmla="*/ 411251 h 822501"/>
                  <a:gd name="connsiteX3" fmla="*/ 411251 w 822501"/>
                  <a:gd name="connsiteY3" fmla="*/ 0 h 822501"/>
                  <a:gd name="connsiteX4" fmla="*/ 822502 w 822501"/>
                  <a:gd name="connsiteY4" fmla="*/ 411251 h 822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501" h="822501">
                    <a:moveTo>
                      <a:pt x="822502" y="411251"/>
                    </a:moveTo>
                    <a:cubicBezTo>
                      <a:pt x="822502" y="638378"/>
                      <a:pt x="638378" y="822502"/>
                      <a:pt x="411251" y="822502"/>
                    </a:cubicBezTo>
                    <a:cubicBezTo>
                      <a:pt x="184123" y="822502"/>
                      <a:pt x="0" y="638378"/>
                      <a:pt x="0" y="411251"/>
                    </a:cubicBezTo>
                    <a:cubicBezTo>
                      <a:pt x="0" y="184123"/>
                      <a:pt x="184123" y="0"/>
                      <a:pt x="411251" y="0"/>
                    </a:cubicBezTo>
                    <a:cubicBezTo>
                      <a:pt x="638378" y="0"/>
                      <a:pt x="822502" y="184123"/>
                      <a:pt x="822502" y="411251"/>
                    </a:cubicBezTo>
                    <a:close/>
                  </a:path>
                </a:pathLst>
              </a:custGeom>
              <a:solidFill>
                <a:srgbClr val="742774"/>
              </a:solid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83" name="Graphic 52">
                <a:extLst>
                  <a:ext uri="{FF2B5EF4-FFF2-40B4-BE49-F238E27FC236}">
                    <a16:creationId xmlns:a16="http://schemas.microsoft.com/office/drawing/2014/main" id="{6B9FF1F7-BD87-4127-8137-3084CB617D20}"/>
                  </a:ext>
                </a:extLst>
              </p:cNvPr>
              <p:cNvGrpSpPr/>
              <p:nvPr/>
            </p:nvGrpSpPr>
            <p:grpSpPr>
              <a:xfrm>
                <a:off x="2082524" y="10093245"/>
                <a:ext cx="402500" cy="501725"/>
                <a:chOff x="2082524" y="10093245"/>
                <a:chExt cx="402500" cy="501725"/>
              </a:xfrm>
              <a:grpFill/>
            </p:grpSpPr>
            <p:sp>
              <p:nvSpPr>
                <p:cNvPr id="84" name="Freeform: Shape 83">
                  <a:extLst>
                    <a:ext uri="{FF2B5EF4-FFF2-40B4-BE49-F238E27FC236}">
                      <a16:creationId xmlns:a16="http://schemas.microsoft.com/office/drawing/2014/main" id="{34A46671-9E76-4055-A9B1-7029D26EA4C2}"/>
                    </a:ext>
                  </a:extLst>
                </p:cNvPr>
                <p:cNvSpPr/>
                <p:nvPr/>
              </p:nvSpPr>
              <p:spPr>
                <a:xfrm>
                  <a:off x="2149374" y="10093245"/>
                  <a:ext cx="268450" cy="268275"/>
                </a:xfrm>
                <a:custGeom>
                  <a:avLst/>
                  <a:gdLst>
                    <a:gd name="connsiteX0" fmla="*/ 134225 w 268450"/>
                    <a:gd name="connsiteY0" fmla="*/ 268275 h 268275"/>
                    <a:gd name="connsiteX1" fmla="*/ 268451 w 268450"/>
                    <a:gd name="connsiteY1" fmla="*/ 134050 h 268275"/>
                    <a:gd name="connsiteX2" fmla="*/ 189700 w 268450"/>
                    <a:gd name="connsiteY2" fmla="*/ 12250 h 268275"/>
                    <a:gd name="connsiteX3" fmla="*/ 134225 w 268450"/>
                    <a:gd name="connsiteY3" fmla="*/ 0 h 268275"/>
                    <a:gd name="connsiteX4" fmla="*/ 78750 w 268450"/>
                    <a:gd name="connsiteY4" fmla="*/ 12250 h 268275"/>
                    <a:gd name="connsiteX5" fmla="*/ 0 w 268450"/>
                    <a:gd name="connsiteY5" fmla="*/ 134050 h 268275"/>
                    <a:gd name="connsiteX6" fmla="*/ 134225 w 268450"/>
                    <a:gd name="connsiteY6" fmla="*/ 268275 h 2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50" h="268275">
                      <a:moveTo>
                        <a:pt x="134225" y="268275"/>
                      </a:moveTo>
                      <a:cubicBezTo>
                        <a:pt x="208250" y="268275"/>
                        <a:pt x="268451" y="208250"/>
                        <a:pt x="268451" y="134050"/>
                      </a:cubicBezTo>
                      <a:cubicBezTo>
                        <a:pt x="268451" y="79800"/>
                        <a:pt x="236076" y="33425"/>
                        <a:pt x="189700" y="12250"/>
                      </a:cubicBezTo>
                      <a:cubicBezTo>
                        <a:pt x="172725" y="4550"/>
                        <a:pt x="154000" y="0"/>
                        <a:pt x="134225" y="0"/>
                      </a:cubicBezTo>
                      <a:cubicBezTo>
                        <a:pt x="114450" y="0"/>
                        <a:pt x="95725" y="4550"/>
                        <a:pt x="78750" y="12250"/>
                      </a:cubicBezTo>
                      <a:cubicBezTo>
                        <a:pt x="32375" y="33425"/>
                        <a:pt x="0" y="79800"/>
                        <a:pt x="0" y="134050"/>
                      </a:cubicBezTo>
                      <a:cubicBezTo>
                        <a:pt x="0" y="208250"/>
                        <a:pt x="60200" y="268275"/>
                        <a:pt x="134225" y="268275"/>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62645150-EF8C-426A-B797-EB8903336029}"/>
                    </a:ext>
                  </a:extLst>
                </p:cNvPr>
                <p:cNvSpPr/>
                <p:nvPr/>
              </p:nvSpPr>
              <p:spPr>
                <a:xfrm>
                  <a:off x="2082524" y="10393720"/>
                  <a:ext cx="402500" cy="201250"/>
                </a:xfrm>
                <a:custGeom>
                  <a:avLst/>
                  <a:gdLst>
                    <a:gd name="connsiteX0" fmla="*/ 201250 w 402500"/>
                    <a:gd name="connsiteY0" fmla="*/ 0 h 201250"/>
                    <a:gd name="connsiteX1" fmla="*/ 0 w 402500"/>
                    <a:gd name="connsiteY1" fmla="*/ 201250 h 201250"/>
                    <a:gd name="connsiteX2" fmla="*/ 402501 w 402500"/>
                    <a:gd name="connsiteY2" fmla="*/ 201250 h 201250"/>
                    <a:gd name="connsiteX3" fmla="*/ 201250 w 402500"/>
                    <a:gd name="connsiteY3" fmla="*/ 0 h 201250"/>
                  </a:gdLst>
                  <a:ahLst/>
                  <a:cxnLst>
                    <a:cxn ang="0">
                      <a:pos x="connsiteX0" y="connsiteY0"/>
                    </a:cxn>
                    <a:cxn ang="0">
                      <a:pos x="connsiteX1" y="connsiteY1"/>
                    </a:cxn>
                    <a:cxn ang="0">
                      <a:pos x="connsiteX2" y="connsiteY2"/>
                    </a:cxn>
                    <a:cxn ang="0">
                      <a:pos x="connsiteX3" y="connsiteY3"/>
                    </a:cxn>
                  </a:cxnLst>
                  <a:rect l="l" t="t" r="r" b="b"/>
                  <a:pathLst>
                    <a:path w="402500" h="201250">
                      <a:moveTo>
                        <a:pt x="201250" y="0"/>
                      </a:moveTo>
                      <a:cubicBezTo>
                        <a:pt x="90125" y="0"/>
                        <a:pt x="0" y="90126"/>
                        <a:pt x="0" y="201250"/>
                      </a:cubicBezTo>
                      <a:lnTo>
                        <a:pt x="402501" y="201250"/>
                      </a:lnTo>
                      <a:cubicBezTo>
                        <a:pt x="402501" y="90126"/>
                        <a:pt x="312376" y="0"/>
                        <a:pt x="201250" y="0"/>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3" name="Graphic 52">
              <a:extLst>
                <a:ext uri="{FF2B5EF4-FFF2-40B4-BE49-F238E27FC236}">
                  <a16:creationId xmlns:a16="http://schemas.microsoft.com/office/drawing/2014/main" id="{4CFA28E3-891C-4ED3-9E47-FD1D45EF3B7F}"/>
                </a:ext>
              </a:extLst>
            </p:cNvPr>
            <p:cNvGrpSpPr/>
            <p:nvPr/>
          </p:nvGrpSpPr>
          <p:grpSpPr>
            <a:xfrm>
              <a:off x="1291873" y="11718823"/>
              <a:ext cx="822501" cy="822501"/>
              <a:chOff x="1291873" y="11718823"/>
              <a:chExt cx="822501" cy="822501"/>
            </a:xfrm>
            <a:grpFill/>
          </p:grpSpPr>
          <p:sp>
            <p:nvSpPr>
              <p:cNvPr id="78" name="Freeform: Shape 77">
                <a:extLst>
                  <a:ext uri="{FF2B5EF4-FFF2-40B4-BE49-F238E27FC236}">
                    <a16:creationId xmlns:a16="http://schemas.microsoft.com/office/drawing/2014/main" id="{B9CA7AFE-1F96-4664-8BC8-9FCEC10FED5A}"/>
                  </a:ext>
                </a:extLst>
              </p:cNvPr>
              <p:cNvSpPr/>
              <p:nvPr/>
            </p:nvSpPr>
            <p:spPr>
              <a:xfrm>
                <a:off x="1291873" y="11718823"/>
                <a:ext cx="822501" cy="822501"/>
              </a:xfrm>
              <a:custGeom>
                <a:avLst/>
                <a:gdLst>
                  <a:gd name="connsiteX0" fmla="*/ 822502 w 822501"/>
                  <a:gd name="connsiteY0" fmla="*/ 411251 h 822501"/>
                  <a:gd name="connsiteX1" fmla="*/ 411251 w 822501"/>
                  <a:gd name="connsiteY1" fmla="*/ 822502 h 822501"/>
                  <a:gd name="connsiteX2" fmla="*/ 0 w 822501"/>
                  <a:gd name="connsiteY2" fmla="*/ 411251 h 822501"/>
                  <a:gd name="connsiteX3" fmla="*/ 411251 w 822501"/>
                  <a:gd name="connsiteY3" fmla="*/ 0 h 822501"/>
                  <a:gd name="connsiteX4" fmla="*/ 822502 w 822501"/>
                  <a:gd name="connsiteY4" fmla="*/ 411251 h 822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2501" h="822501">
                    <a:moveTo>
                      <a:pt x="822502" y="411251"/>
                    </a:moveTo>
                    <a:cubicBezTo>
                      <a:pt x="822502" y="638378"/>
                      <a:pt x="638378" y="822502"/>
                      <a:pt x="411251" y="822502"/>
                    </a:cubicBezTo>
                    <a:cubicBezTo>
                      <a:pt x="184123" y="822502"/>
                      <a:pt x="0" y="638378"/>
                      <a:pt x="0" y="411251"/>
                    </a:cubicBezTo>
                    <a:cubicBezTo>
                      <a:pt x="0" y="184123"/>
                      <a:pt x="184123" y="0"/>
                      <a:pt x="411251" y="0"/>
                    </a:cubicBezTo>
                    <a:cubicBezTo>
                      <a:pt x="638378" y="0"/>
                      <a:pt x="822502" y="184123"/>
                      <a:pt x="822502" y="411251"/>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79" name="Graphic 52">
                <a:extLst>
                  <a:ext uri="{FF2B5EF4-FFF2-40B4-BE49-F238E27FC236}">
                    <a16:creationId xmlns:a16="http://schemas.microsoft.com/office/drawing/2014/main" id="{DB000E37-DF14-4700-913C-CFAE7A148FC2}"/>
                  </a:ext>
                </a:extLst>
              </p:cNvPr>
              <p:cNvGrpSpPr/>
              <p:nvPr/>
            </p:nvGrpSpPr>
            <p:grpSpPr>
              <a:xfrm>
                <a:off x="1501873" y="11843248"/>
                <a:ext cx="402500" cy="501725"/>
                <a:chOff x="1501873" y="11843248"/>
                <a:chExt cx="402500" cy="501725"/>
              </a:xfrm>
              <a:grpFill/>
            </p:grpSpPr>
            <p:sp>
              <p:nvSpPr>
                <p:cNvPr id="80" name="Freeform: Shape 79">
                  <a:extLst>
                    <a:ext uri="{FF2B5EF4-FFF2-40B4-BE49-F238E27FC236}">
                      <a16:creationId xmlns:a16="http://schemas.microsoft.com/office/drawing/2014/main" id="{D8F44D5A-688D-4397-B51E-BCC071EBE5BA}"/>
                    </a:ext>
                  </a:extLst>
                </p:cNvPr>
                <p:cNvSpPr/>
                <p:nvPr/>
              </p:nvSpPr>
              <p:spPr>
                <a:xfrm>
                  <a:off x="1568723" y="11843248"/>
                  <a:ext cx="268450" cy="268275"/>
                </a:xfrm>
                <a:custGeom>
                  <a:avLst/>
                  <a:gdLst>
                    <a:gd name="connsiteX0" fmla="*/ 134225 w 268450"/>
                    <a:gd name="connsiteY0" fmla="*/ 268275 h 268275"/>
                    <a:gd name="connsiteX1" fmla="*/ 268451 w 268450"/>
                    <a:gd name="connsiteY1" fmla="*/ 134050 h 268275"/>
                    <a:gd name="connsiteX2" fmla="*/ 189700 w 268450"/>
                    <a:gd name="connsiteY2" fmla="*/ 12250 h 268275"/>
                    <a:gd name="connsiteX3" fmla="*/ 134225 w 268450"/>
                    <a:gd name="connsiteY3" fmla="*/ 0 h 268275"/>
                    <a:gd name="connsiteX4" fmla="*/ 78750 w 268450"/>
                    <a:gd name="connsiteY4" fmla="*/ 12250 h 268275"/>
                    <a:gd name="connsiteX5" fmla="*/ 0 w 268450"/>
                    <a:gd name="connsiteY5" fmla="*/ 134050 h 268275"/>
                    <a:gd name="connsiteX6" fmla="*/ 134225 w 268450"/>
                    <a:gd name="connsiteY6" fmla="*/ 268275 h 268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450" h="268275">
                      <a:moveTo>
                        <a:pt x="134225" y="268275"/>
                      </a:moveTo>
                      <a:cubicBezTo>
                        <a:pt x="208250" y="268275"/>
                        <a:pt x="268451" y="208250"/>
                        <a:pt x="268451" y="134050"/>
                      </a:cubicBezTo>
                      <a:cubicBezTo>
                        <a:pt x="268451" y="79800"/>
                        <a:pt x="236076" y="33425"/>
                        <a:pt x="189700" y="12250"/>
                      </a:cubicBezTo>
                      <a:cubicBezTo>
                        <a:pt x="172725" y="4550"/>
                        <a:pt x="154000" y="0"/>
                        <a:pt x="134225" y="0"/>
                      </a:cubicBezTo>
                      <a:cubicBezTo>
                        <a:pt x="114450" y="0"/>
                        <a:pt x="95725" y="4550"/>
                        <a:pt x="78750" y="12250"/>
                      </a:cubicBezTo>
                      <a:cubicBezTo>
                        <a:pt x="32375" y="33425"/>
                        <a:pt x="0" y="79800"/>
                        <a:pt x="0" y="134050"/>
                      </a:cubicBezTo>
                      <a:cubicBezTo>
                        <a:pt x="0" y="208250"/>
                        <a:pt x="60200" y="268275"/>
                        <a:pt x="134225" y="268275"/>
                      </a:cubicBezTo>
                      <a:close/>
                    </a:path>
                  </a:pathLst>
                </a:custGeom>
                <a:solidFill>
                  <a:schemeClr val="tx1"/>
                </a:solid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71C04E7E-BCAC-4118-91FA-5583998A8A9A}"/>
                    </a:ext>
                  </a:extLst>
                </p:cNvPr>
                <p:cNvSpPr/>
                <p:nvPr/>
              </p:nvSpPr>
              <p:spPr>
                <a:xfrm>
                  <a:off x="1501873" y="12143723"/>
                  <a:ext cx="402500" cy="201250"/>
                </a:xfrm>
                <a:custGeom>
                  <a:avLst/>
                  <a:gdLst>
                    <a:gd name="connsiteX0" fmla="*/ 201250 w 402500"/>
                    <a:gd name="connsiteY0" fmla="*/ 0 h 201250"/>
                    <a:gd name="connsiteX1" fmla="*/ 0 w 402500"/>
                    <a:gd name="connsiteY1" fmla="*/ 201250 h 201250"/>
                    <a:gd name="connsiteX2" fmla="*/ 402501 w 402500"/>
                    <a:gd name="connsiteY2" fmla="*/ 201250 h 201250"/>
                    <a:gd name="connsiteX3" fmla="*/ 201250 w 402500"/>
                    <a:gd name="connsiteY3" fmla="*/ 0 h 201250"/>
                  </a:gdLst>
                  <a:ahLst/>
                  <a:cxnLst>
                    <a:cxn ang="0">
                      <a:pos x="connsiteX0" y="connsiteY0"/>
                    </a:cxn>
                    <a:cxn ang="0">
                      <a:pos x="connsiteX1" y="connsiteY1"/>
                    </a:cxn>
                    <a:cxn ang="0">
                      <a:pos x="connsiteX2" y="connsiteY2"/>
                    </a:cxn>
                    <a:cxn ang="0">
                      <a:pos x="connsiteX3" y="connsiteY3"/>
                    </a:cxn>
                  </a:cxnLst>
                  <a:rect l="l" t="t" r="r" b="b"/>
                  <a:pathLst>
                    <a:path w="402500" h="201250">
                      <a:moveTo>
                        <a:pt x="201250" y="0"/>
                      </a:moveTo>
                      <a:cubicBezTo>
                        <a:pt x="90125" y="0"/>
                        <a:pt x="0" y="90126"/>
                        <a:pt x="0" y="201250"/>
                      </a:cubicBezTo>
                      <a:lnTo>
                        <a:pt x="402501" y="201250"/>
                      </a:lnTo>
                      <a:cubicBezTo>
                        <a:pt x="402501" y="90126"/>
                        <a:pt x="312376" y="0"/>
                        <a:pt x="201250" y="0"/>
                      </a:cubicBezTo>
                      <a:close/>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4" name="Freeform: Shape 73">
              <a:extLst>
                <a:ext uri="{FF2B5EF4-FFF2-40B4-BE49-F238E27FC236}">
                  <a16:creationId xmlns:a16="http://schemas.microsoft.com/office/drawing/2014/main" id="{F531D055-558F-4C01-93A7-5FFF8C8AA1DB}"/>
                </a:ext>
              </a:extLst>
            </p:cNvPr>
            <p:cNvSpPr/>
            <p:nvPr/>
          </p:nvSpPr>
          <p:spPr>
            <a:xfrm>
              <a:off x="6031933" y="11137647"/>
              <a:ext cx="233800" cy="233800"/>
            </a:xfrm>
            <a:custGeom>
              <a:avLst/>
              <a:gdLst>
                <a:gd name="connsiteX0" fmla="*/ 233801 w 233800"/>
                <a:gd name="connsiteY0" fmla="*/ 116900 h 233800"/>
                <a:gd name="connsiteX1" fmla="*/ 116900 w 233800"/>
                <a:gd name="connsiteY1" fmla="*/ 233800 h 233800"/>
                <a:gd name="connsiteX2" fmla="*/ 0 w 233800"/>
                <a:gd name="connsiteY2" fmla="*/ 116900 h 233800"/>
                <a:gd name="connsiteX3" fmla="*/ 116900 w 233800"/>
                <a:gd name="connsiteY3" fmla="*/ 0 h 233800"/>
                <a:gd name="connsiteX4" fmla="*/ 233801 w 233800"/>
                <a:gd name="connsiteY4" fmla="*/ 116900 h 23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0" h="233800">
                  <a:moveTo>
                    <a:pt x="233801" y="116900"/>
                  </a:moveTo>
                  <a:cubicBezTo>
                    <a:pt x="233801" y="181475"/>
                    <a:pt x="181476" y="233800"/>
                    <a:pt x="116900" y="233800"/>
                  </a:cubicBezTo>
                  <a:cubicBezTo>
                    <a:pt x="52325" y="233800"/>
                    <a:pt x="0" y="181475"/>
                    <a:pt x="0" y="116900"/>
                  </a:cubicBezTo>
                  <a:cubicBezTo>
                    <a:pt x="0" y="52325"/>
                    <a:pt x="52325" y="0"/>
                    <a:pt x="116900" y="0"/>
                  </a:cubicBezTo>
                  <a:cubicBezTo>
                    <a:pt x="181476" y="0"/>
                    <a:pt x="233801" y="52325"/>
                    <a:pt x="233801" y="11690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111C6B9-1C93-4772-863F-5C97621B1585}"/>
                </a:ext>
              </a:extLst>
            </p:cNvPr>
            <p:cNvSpPr/>
            <p:nvPr/>
          </p:nvSpPr>
          <p:spPr>
            <a:xfrm>
              <a:off x="2599475" y="11254547"/>
              <a:ext cx="1146252" cy="17500"/>
            </a:xfrm>
            <a:custGeom>
              <a:avLst/>
              <a:gdLst>
                <a:gd name="connsiteX0" fmla="*/ 0 w 1146252"/>
                <a:gd name="connsiteY0" fmla="*/ 0 h 17500"/>
                <a:gd name="connsiteX1" fmla="*/ 1146253 w 1146252"/>
                <a:gd name="connsiteY1" fmla="*/ 0 h 17500"/>
              </a:gdLst>
              <a:ahLst/>
              <a:cxnLst>
                <a:cxn ang="0">
                  <a:pos x="connsiteX0" y="connsiteY0"/>
                </a:cxn>
                <a:cxn ang="0">
                  <a:pos x="connsiteX1" y="connsiteY1"/>
                </a:cxn>
              </a:cxnLst>
              <a:rect l="l" t="t" r="r" b="b"/>
              <a:pathLst>
                <a:path w="1146252" h="17500">
                  <a:moveTo>
                    <a:pt x="0" y="0"/>
                  </a:moveTo>
                  <a:lnTo>
                    <a:pt x="1146253" y="0"/>
                  </a:ln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2D7A5862-6DA5-4139-A5F9-C8413C86839F}"/>
                </a:ext>
              </a:extLst>
            </p:cNvPr>
            <p:cNvSpPr/>
            <p:nvPr/>
          </p:nvSpPr>
          <p:spPr>
            <a:xfrm>
              <a:off x="2371275" y="11137647"/>
              <a:ext cx="233800" cy="233800"/>
            </a:xfrm>
            <a:custGeom>
              <a:avLst/>
              <a:gdLst>
                <a:gd name="connsiteX0" fmla="*/ 0 w 233800"/>
                <a:gd name="connsiteY0" fmla="*/ 116900 h 233800"/>
                <a:gd name="connsiteX1" fmla="*/ 116900 w 233800"/>
                <a:gd name="connsiteY1" fmla="*/ 0 h 233800"/>
                <a:gd name="connsiteX2" fmla="*/ 233801 w 233800"/>
                <a:gd name="connsiteY2" fmla="*/ 116900 h 233800"/>
                <a:gd name="connsiteX3" fmla="*/ 116900 w 233800"/>
                <a:gd name="connsiteY3" fmla="*/ 233800 h 233800"/>
                <a:gd name="connsiteX4" fmla="*/ 0 w 233800"/>
                <a:gd name="connsiteY4" fmla="*/ 116900 h 233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800" h="233800">
                  <a:moveTo>
                    <a:pt x="0" y="116900"/>
                  </a:moveTo>
                  <a:cubicBezTo>
                    <a:pt x="0" y="52325"/>
                    <a:pt x="52325" y="0"/>
                    <a:pt x="116900" y="0"/>
                  </a:cubicBezTo>
                  <a:cubicBezTo>
                    <a:pt x="181475" y="0"/>
                    <a:pt x="233801" y="52325"/>
                    <a:pt x="233801" y="116900"/>
                  </a:cubicBezTo>
                  <a:cubicBezTo>
                    <a:pt x="233801" y="181475"/>
                    <a:pt x="181475" y="233800"/>
                    <a:pt x="116900" y="233800"/>
                  </a:cubicBezTo>
                  <a:cubicBezTo>
                    <a:pt x="52500" y="233800"/>
                    <a:pt x="0" y="181475"/>
                    <a:pt x="0" y="116900"/>
                  </a:cubicBezTo>
                </a:path>
              </a:pathLst>
            </a:custGeom>
            <a:grp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D53FAE6C-4C34-4A93-9E34-34E93D02FBB2}"/>
                </a:ext>
              </a:extLst>
            </p:cNvPr>
            <p:cNvSpPr/>
            <p:nvPr/>
          </p:nvSpPr>
          <p:spPr>
            <a:xfrm>
              <a:off x="3407977" y="3818257"/>
              <a:ext cx="450800" cy="450800"/>
            </a:xfrm>
            <a:custGeom>
              <a:avLst/>
              <a:gdLst>
                <a:gd name="connsiteX0" fmla="*/ 225401 w 450800"/>
                <a:gd name="connsiteY0" fmla="*/ 0 h 450800"/>
                <a:gd name="connsiteX1" fmla="*/ 450801 w 450800"/>
                <a:gd name="connsiteY1" fmla="*/ 225400 h 450800"/>
                <a:gd name="connsiteX2" fmla="*/ 225401 w 450800"/>
                <a:gd name="connsiteY2" fmla="*/ 450801 h 450800"/>
                <a:gd name="connsiteX3" fmla="*/ 0 w 450800"/>
                <a:gd name="connsiteY3" fmla="*/ 225400 h 450800"/>
                <a:gd name="connsiteX4" fmla="*/ 225401 w 450800"/>
                <a:gd name="connsiteY4" fmla="*/ 0 h 45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800" h="450800">
                  <a:moveTo>
                    <a:pt x="225401" y="0"/>
                  </a:moveTo>
                  <a:cubicBezTo>
                    <a:pt x="349826" y="0"/>
                    <a:pt x="450801" y="100975"/>
                    <a:pt x="450801" y="225400"/>
                  </a:cubicBezTo>
                  <a:cubicBezTo>
                    <a:pt x="450801" y="349826"/>
                    <a:pt x="349826" y="450801"/>
                    <a:pt x="225401" y="450801"/>
                  </a:cubicBezTo>
                  <a:cubicBezTo>
                    <a:pt x="100975" y="450801"/>
                    <a:pt x="0" y="349826"/>
                    <a:pt x="0" y="225400"/>
                  </a:cubicBezTo>
                  <a:cubicBezTo>
                    <a:pt x="0" y="100975"/>
                    <a:pt x="100975" y="0"/>
                    <a:pt x="225401" y="0"/>
                  </a:cubicBezTo>
                </a:path>
              </a:pathLst>
            </a:custGeom>
            <a:solidFill>
              <a:srgbClr val="D59DFF"/>
            </a:solidFill>
            <a:ln w="25400" cap="flat">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47442946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3BBB37-95EF-44F2-A5CB-C297BE95464F}"/>
              </a:ext>
            </a:extLst>
          </p:cNvPr>
          <p:cNvSpPr>
            <a:spLocks noGrp="1"/>
          </p:cNvSpPr>
          <p:nvPr>
            <p:ph type="title"/>
          </p:nvPr>
        </p:nvSpPr>
        <p:spPr/>
        <p:txBody>
          <a:bodyPr/>
          <a:lstStyle/>
          <a:p>
            <a:r>
              <a:rPr lang="en-US"/>
              <a:t>Thank you.</a:t>
            </a:r>
          </a:p>
        </p:txBody>
      </p:sp>
      <p:sp>
        <p:nvSpPr>
          <p:cNvPr id="4" name="Title 1">
            <a:extLst>
              <a:ext uri="{FF2B5EF4-FFF2-40B4-BE49-F238E27FC236}">
                <a16:creationId xmlns:a16="http://schemas.microsoft.com/office/drawing/2014/main" id="{CFF7DD78-2E3E-495F-8F5C-1B3EBAD01564}"/>
              </a:ext>
            </a:extLst>
          </p:cNvPr>
          <p:cNvSpPr txBox="1">
            <a:spLocks/>
          </p:cNvSpPr>
          <p:nvPr/>
        </p:nvSpPr>
        <p:spPr>
          <a:xfrm>
            <a:off x="455995" y="1845277"/>
            <a:ext cx="3392105" cy="984885"/>
          </a:xfrm>
          <a:prstGeom prst="rect">
            <a:avLst/>
          </a:prstGeom>
        </p:spPr>
        <p:txBody>
          <a:bodyPr vert="horz" wrap="square" lIns="0" tIns="0" rIns="0" bIns="0" rtlCol="0" anchor="ctr" anchorCtr="0">
            <a:spAutoFit/>
          </a:bodyPr>
          <a:lstStyle>
            <a:lvl1pPr algn="l" defTabSz="932742" rtl="0" eaLnBrk="1" latinLnBrk="0" hangingPunct="1">
              <a:lnSpc>
                <a:spcPct val="100000"/>
              </a:lnSpc>
              <a:spcBef>
                <a:spcPct val="0"/>
              </a:spcBef>
              <a:buNone/>
              <a:defRPr lang="en-US" sz="3600" b="0" kern="1200" cap="none" spc="-50" baseline="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sz="3200">
                <a:solidFill>
                  <a:srgbClr val="50E6FF"/>
                </a:solidFill>
              </a:rPr>
              <a:t>Powerful alone. Better together.</a:t>
            </a:r>
          </a:p>
        </p:txBody>
      </p:sp>
    </p:spTree>
    <p:extLst>
      <p:ext uri="{BB962C8B-B14F-4D97-AF65-F5344CB8AC3E}">
        <p14:creationId xmlns:p14="http://schemas.microsoft.com/office/powerpoint/2010/main" val="429335064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6E8706B0-B934-4C3F-8A44-1514602308EA}"/>
              </a:ext>
            </a:extLst>
          </p:cNvPr>
          <p:cNvPicPr>
            <a:picLocks noGrp="1" noChangeAspect="1"/>
          </p:cNvPicPr>
          <p:nvPr>
            <p:ph type="pic" sz="quarter" idx="11"/>
          </p:nvPr>
        </p:nvPicPr>
        <p:blipFill rotWithShape="1">
          <a:blip r:embed="rId3"/>
          <a:srcRect t="14287" b="11801"/>
          <a:stretch/>
        </p:blipFill>
        <p:spPr>
          <a:xfrm>
            <a:off x="0" y="0"/>
            <a:ext cx="12192000" cy="6007607"/>
          </a:xfrm>
        </p:spPr>
      </p:pic>
      <p:sp>
        <p:nvSpPr>
          <p:cNvPr id="10" name="Rectangle 9">
            <a:extLst>
              <a:ext uri="{FF2B5EF4-FFF2-40B4-BE49-F238E27FC236}">
                <a16:creationId xmlns:a16="http://schemas.microsoft.com/office/drawing/2014/main" id="{9F5F8384-CD23-4C89-87BE-8262476BB99C}"/>
              </a:ext>
            </a:extLst>
          </p:cNvPr>
          <p:cNvSpPr/>
          <p:nvPr/>
        </p:nvSpPr>
        <p:spPr bwMode="auto">
          <a:xfrm>
            <a:off x="0" y="5157216"/>
            <a:ext cx="12191999" cy="17007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3200" dirty="0">
                <a:solidFill>
                  <a:srgbClr val="000002"/>
                </a:solidFill>
                <a:latin typeface="+mj-lt"/>
              </a:rPr>
              <a:t>There’s a constant rising demand for digital solutions</a:t>
            </a:r>
          </a:p>
        </p:txBody>
      </p:sp>
    </p:spTree>
    <p:extLst>
      <p:ext uri="{BB962C8B-B14F-4D97-AF65-F5344CB8AC3E}">
        <p14:creationId xmlns:p14="http://schemas.microsoft.com/office/powerpoint/2010/main" val="30171242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B46D912E-B285-4AD3-9EC3-FBB2CB615D6B}"/>
              </a:ext>
              <a:ext uri="{C183D7F6-B498-43B3-948B-1728B52AA6E4}">
                <adec:decorative xmlns:adec="http://schemas.microsoft.com/office/drawing/2017/decorative" val="1"/>
              </a:ext>
            </a:extLst>
          </p:cNvPr>
          <p:cNvSpPr/>
          <p:nvPr/>
        </p:nvSpPr>
        <p:spPr bwMode="auto">
          <a:xfrm>
            <a:off x="5652655" y="1639748"/>
            <a:ext cx="5954128" cy="4371569"/>
          </a:xfrm>
          <a:prstGeom prst="rect">
            <a:avLst/>
          </a:prstGeom>
          <a:solidFill>
            <a:srgbClr val="FFFFFF"/>
          </a:solidFill>
          <a:ln w="9525" cap="flat" cmpd="sng" algn="ctr">
            <a:noFill/>
            <a:prstDash val="solid"/>
            <a:headEnd type="none" w="med" len="med"/>
            <a:tailEnd type="none" w="med" len="med"/>
          </a:ln>
          <a:effectLst>
            <a:outerShdw blurRad="190500" dist="38100" dir="2700000" algn="ctr" rotWithShape="0">
              <a:srgbClr val="000000">
                <a:alpha val="2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6EB99BF3-0F85-43BF-9919-8A3E1444C9B3}"/>
              </a:ext>
            </a:extLst>
          </p:cNvPr>
          <p:cNvSpPr>
            <a:spLocks noGrp="1"/>
          </p:cNvSpPr>
          <p:nvPr>
            <p:ph type="title"/>
          </p:nvPr>
        </p:nvSpPr>
        <p:spPr>
          <a:xfrm>
            <a:off x="588263" y="457200"/>
            <a:ext cx="11018520" cy="861774"/>
          </a:xfrm>
        </p:spPr>
        <p:txBody>
          <a:bodyPr/>
          <a:lstStyle/>
          <a:p>
            <a:r>
              <a:rPr lang="en-US"/>
              <a:t>The app gap challenge</a:t>
            </a:r>
            <a:br>
              <a:rPr lang="en-US"/>
            </a:br>
            <a:r>
              <a:rPr lang="en-US" sz="2000"/>
              <a:t>A growing demand for apps - but not enough developers to build them</a:t>
            </a:r>
            <a:endParaRPr lang="en-US"/>
          </a:p>
        </p:txBody>
      </p:sp>
      <p:sp>
        <p:nvSpPr>
          <p:cNvPr id="16" name="TextBox 15">
            <a:extLst>
              <a:ext uri="{FF2B5EF4-FFF2-40B4-BE49-F238E27FC236}">
                <a16:creationId xmlns:a16="http://schemas.microsoft.com/office/drawing/2014/main" id="{A229590E-B521-40FE-BF3E-1E0C1ED35864}"/>
              </a:ext>
            </a:extLst>
          </p:cNvPr>
          <p:cNvSpPr txBox="1"/>
          <p:nvPr/>
        </p:nvSpPr>
        <p:spPr>
          <a:xfrm>
            <a:off x="588263" y="1788079"/>
            <a:ext cx="4572000" cy="1046440"/>
          </a:xfrm>
          <a:prstGeom prst="rect">
            <a:avLst/>
          </a:prstGeom>
          <a:noFill/>
        </p:spPr>
        <p:txBody>
          <a:bodyPr wrap="square" lIns="0" tIns="0" rIns="0" bIns="0">
            <a:spAutoFit/>
          </a:bodyPr>
          <a:lstStyle/>
          <a:p>
            <a:pPr marL="0" marR="0" lvl="1" indent="0" algn="l" defTabSz="895922" rtl="0" eaLnBrk="1" fontAlgn="base" latinLnBrk="0" hangingPunct="1">
              <a:lnSpc>
                <a:spcPct val="100000"/>
              </a:lnSpc>
              <a:spcBef>
                <a:spcPts val="600"/>
              </a:spcBef>
              <a:spcAft>
                <a:spcPts val="0"/>
              </a:spcAft>
              <a:buClrTx/>
              <a:buSzTx/>
              <a:buFontTx/>
              <a:buNone/>
              <a:tabLst/>
              <a:defRPr/>
            </a:pPr>
            <a:r>
              <a:rPr kumimoji="0" lang="en-GB" sz="32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500 million </a:t>
            </a:r>
          </a:p>
          <a:p>
            <a:pPr marL="0" marR="0" lvl="1" indent="0" algn="l" defTabSz="895922" rtl="0" eaLnBrk="1" fontAlgn="base"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new apps will be built in the next 5 years – more than all apps built in the last 40 years!</a:t>
            </a:r>
            <a:r>
              <a:rPr kumimoji="0" lang="en-GB" sz="1800" b="0" i="0" u="none" strike="noStrike" kern="1200" cap="none" spc="0" normalizeH="0" baseline="30000" noProof="0">
                <a:ln>
                  <a:noFill/>
                </a:ln>
                <a:gradFill>
                  <a:gsLst>
                    <a:gs pos="82000">
                      <a:srgbClr val="000000"/>
                    </a:gs>
                    <a:gs pos="0">
                      <a:srgbClr val="000000"/>
                    </a:gs>
                  </a:gsLst>
                  <a:lin ang="2700000" scaled="1"/>
                </a:gradFill>
                <a:effectLst/>
                <a:uLnTx/>
                <a:uFillTx/>
                <a:latin typeface="Segoe UI"/>
                <a:ea typeface="+mn-ea"/>
                <a:cs typeface="Segoe UI" panose="020B0502040204020203" pitchFamily="34" charset="0"/>
              </a:rPr>
              <a:t>1</a:t>
            </a:r>
          </a:p>
        </p:txBody>
      </p:sp>
      <p:sp>
        <p:nvSpPr>
          <p:cNvPr id="17" name="TextBox 16">
            <a:extLst>
              <a:ext uri="{FF2B5EF4-FFF2-40B4-BE49-F238E27FC236}">
                <a16:creationId xmlns:a16="http://schemas.microsoft.com/office/drawing/2014/main" id="{0766D2D4-8D2C-4FD6-8EE6-6FD076EE3835}"/>
              </a:ext>
            </a:extLst>
          </p:cNvPr>
          <p:cNvSpPr txBox="1"/>
          <p:nvPr/>
        </p:nvSpPr>
        <p:spPr>
          <a:xfrm>
            <a:off x="588263" y="3117229"/>
            <a:ext cx="4572000" cy="1046440"/>
          </a:xfrm>
          <a:prstGeom prst="rect">
            <a:avLst/>
          </a:prstGeom>
          <a:noFill/>
        </p:spPr>
        <p:txBody>
          <a:bodyPr wrap="square" lIns="0" tIns="0" rIns="0" bIns="0">
            <a:spAutoFit/>
          </a:bodyPr>
          <a:lstStyle/>
          <a:p>
            <a:pPr marL="0" marR="0" lvl="1" indent="0" algn="l" defTabSz="895922" rtl="0" eaLnBrk="1" fontAlgn="base" latinLnBrk="0" hangingPunct="1">
              <a:lnSpc>
                <a:spcPct val="100000"/>
              </a:lnSpc>
              <a:spcBef>
                <a:spcPts val="600"/>
              </a:spcBef>
              <a:spcAft>
                <a:spcPts val="0"/>
              </a:spcAft>
              <a:buClrTx/>
              <a:buSzTx/>
              <a:buFontTx/>
              <a:buNone/>
              <a:tabLst/>
              <a:defRPr/>
            </a:pPr>
            <a:r>
              <a:rPr kumimoji="0" lang="en-US" sz="32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5x</a:t>
            </a:r>
          </a:p>
          <a:p>
            <a:pPr marL="0" marR="0" lvl="1" indent="0" algn="l" defTabSz="895922" rtl="0" eaLnBrk="1" fontAlgn="base"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82000">
                      <a:srgbClr val="000000"/>
                    </a:gs>
                    <a:gs pos="0">
                      <a:srgbClr val="000000"/>
                    </a:gs>
                  </a:gsLst>
                  <a:lin ang="2700000" scaled="1"/>
                </a:gradFill>
                <a:effectLst/>
                <a:uLnTx/>
                <a:uFillTx/>
                <a:latin typeface="Segoe UI"/>
                <a:ea typeface="+mn-ea"/>
                <a:cs typeface="+mn-cs"/>
              </a:rPr>
              <a:t>Faster demand for mobile apps than IT </a:t>
            </a:r>
            <a:br>
              <a:rPr kumimoji="0" lang="en-US" sz="1800" b="0" i="0" u="none" strike="noStrike" kern="0" cap="none" spc="0" normalizeH="0" baseline="0" noProof="0">
                <a:ln>
                  <a:noFill/>
                </a:ln>
                <a:gradFill>
                  <a:gsLst>
                    <a:gs pos="82000">
                      <a:srgbClr val="000000"/>
                    </a:gs>
                    <a:gs pos="0">
                      <a:srgbClr val="000000"/>
                    </a:gs>
                  </a:gsLst>
                  <a:lin ang="2700000" scaled="1"/>
                </a:gradFill>
                <a:effectLst/>
                <a:uLnTx/>
                <a:uFillTx/>
                <a:latin typeface="Segoe UI"/>
                <a:ea typeface="+mn-ea"/>
                <a:cs typeface="+mn-cs"/>
              </a:rPr>
            </a:br>
            <a:r>
              <a:rPr kumimoji="0" lang="en-US" sz="1800" b="0" i="0" u="none" strike="noStrike" kern="0" cap="none" spc="0" normalizeH="0" baseline="0" noProof="0">
                <a:ln>
                  <a:noFill/>
                </a:ln>
                <a:gradFill>
                  <a:gsLst>
                    <a:gs pos="82000">
                      <a:srgbClr val="000000"/>
                    </a:gs>
                    <a:gs pos="0">
                      <a:srgbClr val="000000"/>
                    </a:gs>
                  </a:gsLst>
                  <a:lin ang="2700000" scaled="1"/>
                </a:gradFill>
                <a:effectLst/>
                <a:uLnTx/>
                <a:uFillTx/>
                <a:latin typeface="Segoe UI"/>
                <a:ea typeface="+mn-ea"/>
                <a:cs typeface="+mn-cs"/>
              </a:rPr>
              <a:t>departments can deliver.</a:t>
            </a:r>
            <a:r>
              <a:rPr kumimoji="0" lang="en-GB" sz="1800" b="0" i="0" u="none" strike="noStrike" kern="0" cap="none" spc="0" normalizeH="0" baseline="30000" noProof="0">
                <a:ln>
                  <a:noFill/>
                </a:ln>
                <a:gradFill>
                  <a:gsLst>
                    <a:gs pos="82000">
                      <a:srgbClr val="000000"/>
                    </a:gs>
                    <a:gs pos="0">
                      <a:srgbClr val="000000"/>
                    </a:gs>
                  </a:gsLst>
                  <a:lin ang="2700000" scaled="1"/>
                </a:gradFill>
                <a:effectLst/>
                <a:uLnTx/>
                <a:uFillTx/>
                <a:latin typeface="Segoe UI"/>
                <a:ea typeface="+mn-ea"/>
                <a:cs typeface="Segoe UI Light"/>
              </a:rPr>
              <a:t>2</a:t>
            </a:r>
            <a:endParaRPr kumimoji="0" lang="en-US" sz="1800" b="0" i="0" u="none" strike="noStrike" kern="0" cap="none" spc="0" normalizeH="0" baseline="0" noProof="0">
              <a:ln>
                <a:noFill/>
              </a:ln>
              <a:gradFill>
                <a:gsLst>
                  <a:gs pos="82000">
                    <a:srgbClr val="000000"/>
                  </a:gs>
                  <a:gs pos="0">
                    <a:srgbClr val="000000"/>
                  </a:gs>
                </a:gsLst>
                <a:lin ang="2700000" scaled="1"/>
              </a:gradFill>
              <a:effectLst/>
              <a:uLnTx/>
              <a:uFillTx/>
              <a:latin typeface="Segoe UI"/>
              <a:ea typeface="+mn-ea"/>
              <a:cs typeface="+mn-cs"/>
            </a:endParaRPr>
          </a:p>
        </p:txBody>
      </p:sp>
      <p:sp>
        <p:nvSpPr>
          <p:cNvPr id="18" name="TextBox 17">
            <a:extLst>
              <a:ext uri="{FF2B5EF4-FFF2-40B4-BE49-F238E27FC236}">
                <a16:creationId xmlns:a16="http://schemas.microsoft.com/office/drawing/2014/main" id="{0B1E1499-446B-4FE0-9A64-462676418795}"/>
              </a:ext>
            </a:extLst>
          </p:cNvPr>
          <p:cNvSpPr txBox="1"/>
          <p:nvPr/>
        </p:nvSpPr>
        <p:spPr>
          <a:xfrm>
            <a:off x="588263" y="4446379"/>
            <a:ext cx="4572000" cy="1046440"/>
          </a:xfrm>
          <a:prstGeom prst="rect">
            <a:avLst/>
          </a:prstGeom>
          <a:noFill/>
        </p:spPr>
        <p:txBody>
          <a:bodyPr wrap="square" lIns="0" tIns="0" rIns="0" bIns="0">
            <a:spAutoFit/>
          </a:bodyPr>
          <a:lstStyle/>
          <a:p>
            <a:pPr marL="0" marR="0" lvl="1" indent="0" algn="l" defTabSz="895922" rtl="0" eaLnBrk="1" fontAlgn="base" latinLnBrk="0" hangingPunct="1">
              <a:lnSpc>
                <a:spcPct val="100000"/>
              </a:lnSpc>
              <a:spcBef>
                <a:spcPts val="600"/>
              </a:spcBef>
              <a:spcAft>
                <a:spcPts val="0"/>
              </a:spcAft>
              <a:buClrTx/>
              <a:buSzTx/>
              <a:buFontTx/>
              <a:buNone/>
              <a:tabLst/>
              <a:defRPr/>
            </a:pPr>
            <a:r>
              <a:rPr kumimoji="0" lang="en-GB" sz="3200" b="1" i="0" u="none" strike="noStrike" kern="1200" cap="none" spc="0" normalizeH="0" baseline="0" noProof="0">
                <a:ln>
                  <a:noFill/>
                </a:ln>
                <a:gradFill>
                  <a:gsLst>
                    <a:gs pos="82000">
                      <a:srgbClr val="742774"/>
                    </a:gs>
                    <a:gs pos="0">
                      <a:srgbClr val="742774"/>
                    </a:gs>
                  </a:gsLst>
                  <a:lin ang="2700000" scaled="1"/>
                </a:gradFill>
                <a:effectLst/>
                <a:uLnTx/>
                <a:uFillTx/>
                <a:latin typeface="Segoe UI"/>
                <a:ea typeface="+mn-ea"/>
                <a:cs typeface="Segoe UI" panose="020B0502040204020203" pitchFamily="34" charset="0"/>
              </a:rPr>
              <a:t>86% </a:t>
            </a:r>
          </a:p>
          <a:p>
            <a:pPr marL="0" marR="0" lvl="1" indent="0" algn="l" defTabSz="895922" rtl="0" eaLnBrk="1" fontAlgn="base"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Light"/>
              </a:rPr>
              <a:t>of organizations struggle to find technical </a:t>
            </a:r>
            <a:br>
              <a:rPr kumimoji="0" lang="en-GB" sz="18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Light"/>
              </a:rPr>
            </a:br>
            <a:r>
              <a:rPr kumimoji="0" lang="en-GB" sz="1800" b="0" i="0" u="none" strike="noStrike" kern="1200" cap="none" spc="0" normalizeH="0" baseline="0" noProof="0">
                <a:ln>
                  <a:noFill/>
                </a:ln>
                <a:gradFill>
                  <a:gsLst>
                    <a:gs pos="82000">
                      <a:srgbClr val="000000"/>
                    </a:gs>
                    <a:gs pos="0">
                      <a:srgbClr val="000000"/>
                    </a:gs>
                  </a:gsLst>
                  <a:lin ang="2700000" scaled="1"/>
                </a:gradFill>
                <a:effectLst/>
                <a:uLnTx/>
                <a:uFillTx/>
                <a:latin typeface="Segoe UI"/>
                <a:ea typeface="+mn-ea"/>
                <a:cs typeface="Segoe UI Light"/>
              </a:rPr>
              <a:t>talent to build applications.</a:t>
            </a:r>
            <a:r>
              <a:rPr kumimoji="0" lang="en-GB" sz="1800" b="0" i="0" u="none" strike="noStrike" kern="1200" cap="none" spc="0" normalizeH="0" baseline="30000" noProof="0">
                <a:ln>
                  <a:noFill/>
                </a:ln>
                <a:gradFill>
                  <a:gsLst>
                    <a:gs pos="82000">
                      <a:srgbClr val="000000"/>
                    </a:gs>
                    <a:gs pos="0">
                      <a:srgbClr val="000000"/>
                    </a:gs>
                  </a:gsLst>
                  <a:lin ang="2700000" scaled="1"/>
                </a:gradFill>
                <a:effectLst/>
                <a:uLnTx/>
                <a:uFillTx/>
                <a:latin typeface="Segoe UI"/>
                <a:ea typeface="+mn-ea"/>
                <a:cs typeface="Segoe UI Light"/>
              </a:rPr>
              <a:t>3</a:t>
            </a:r>
            <a:endParaRPr kumimoji="0" lang="en-GB" sz="1800" b="1" i="0" u="none" strike="noStrike" kern="1200" cap="none" spc="0" normalizeH="0" baseline="30000" noProof="0">
              <a:ln>
                <a:noFill/>
              </a:ln>
              <a:gradFill>
                <a:gsLst>
                  <a:gs pos="82000">
                    <a:srgbClr val="000000"/>
                  </a:gs>
                  <a:gs pos="0">
                    <a:srgbClr val="000000"/>
                  </a:gs>
                </a:gsLst>
                <a:lin ang="2700000" scaled="1"/>
              </a:gradFill>
              <a:effectLst/>
              <a:uLnTx/>
              <a:uFillTx/>
              <a:latin typeface="Segoe UI"/>
              <a:ea typeface="+mn-ea"/>
              <a:cs typeface="Segoe UI Light"/>
            </a:endParaRPr>
          </a:p>
        </p:txBody>
      </p:sp>
      <p:sp>
        <p:nvSpPr>
          <p:cNvPr id="12" name="Rectangle 11">
            <a:extLst>
              <a:ext uri="{FF2B5EF4-FFF2-40B4-BE49-F238E27FC236}">
                <a16:creationId xmlns:a16="http://schemas.microsoft.com/office/drawing/2014/main" id="{F34AF5E0-1C75-4492-B0AA-5247F78C8368}"/>
              </a:ext>
              <a:ext uri="{C183D7F6-B498-43B3-948B-1728B52AA6E4}">
                <adec:decorative xmlns:adec="http://schemas.microsoft.com/office/drawing/2017/decorative" val="1"/>
              </a:ext>
            </a:extLst>
          </p:cNvPr>
          <p:cNvSpPr/>
          <p:nvPr/>
        </p:nvSpPr>
        <p:spPr>
          <a:xfrm>
            <a:off x="6470835" y="10180366"/>
            <a:ext cx="298090" cy="223567"/>
          </a:xfrm>
          <a:prstGeom prst="rect">
            <a:avLst/>
          </a:prstGeom>
          <a:noFill/>
          <a:ln w="12700" cap="flat" cmpd="sng" algn="ctr">
            <a:noFill/>
            <a:prstDash val="solid"/>
            <a:miter lim="800000"/>
          </a:ln>
          <a:effectLst/>
        </p:spPr>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graphicFrame>
        <p:nvGraphicFramePr>
          <p:cNvPr id="13" name="Chart 12" descr="Graph showing the rising demand of developers from the mid-1900s to 2030, and the lagging supply of developers.">
            <a:extLst>
              <a:ext uri="{FF2B5EF4-FFF2-40B4-BE49-F238E27FC236}">
                <a16:creationId xmlns:a16="http://schemas.microsoft.com/office/drawing/2014/main" id="{0C08E7EB-61C9-4B87-AFEC-592198C29227}"/>
              </a:ext>
            </a:extLst>
          </p:cNvPr>
          <p:cNvGraphicFramePr>
            <a:graphicFrameLocks/>
          </p:cNvGraphicFramePr>
          <p:nvPr/>
        </p:nvGraphicFramePr>
        <p:xfrm>
          <a:off x="5824051" y="1551880"/>
          <a:ext cx="5299964" cy="4392791"/>
        </p:xfrm>
        <a:graphic>
          <a:graphicData uri="http://schemas.openxmlformats.org/drawingml/2006/chart">
            <c:chart xmlns:c="http://schemas.openxmlformats.org/drawingml/2006/chart" xmlns:r="http://schemas.openxmlformats.org/officeDocument/2006/relationships" r:id="rId3"/>
          </a:graphicData>
        </a:graphic>
      </p:graphicFrame>
      <p:sp>
        <p:nvSpPr>
          <p:cNvPr id="15" name="Right Brace 14">
            <a:extLst>
              <a:ext uri="{FF2B5EF4-FFF2-40B4-BE49-F238E27FC236}">
                <a16:creationId xmlns:a16="http://schemas.microsoft.com/office/drawing/2014/main" id="{FFC09D4E-0977-48DD-93F0-DFF9E23AD8BA}"/>
              </a:ext>
              <a:ext uri="{C183D7F6-B498-43B3-948B-1728B52AA6E4}">
                <adec:decorative xmlns:adec="http://schemas.microsoft.com/office/drawing/2017/decorative" val="1"/>
              </a:ext>
            </a:extLst>
          </p:cNvPr>
          <p:cNvSpPr/>
          <p:nvPr/>
        </p:nvSpPr>
        <p:spPr>
          <a:xfrm>
            <a:off x="10947865" y="2403472"/>
            <a:ext cx="176150" cy="723043"/>
          </a:xfrm>
          <a:prstGeom prst="rightBrace">
            <a:avLst>
              <a:gd name="adj1" fmla="val 0"/>
              <a:gd name="adj2" fmla="val 50000"/>
            </a:avLst>
          </a:prstGeom>
          <a:noFill/>
          <a:ln w="12700" cap="flat" cmpd="sng" algn="ctr">
            <a:solidFill>
              <a:schemeClr val="accent5"/>
            </a:solidFill>
            <a:prstDash val="solid"/>
            <a:miter lim="800000"/>
          </a:ln>
          <a:effectLst/>
        </p:spPr>
        <p:txBody>
          <a:bodyPr rtlCol="0" anchor="ctr"/>
          <a:lstStyle/>
          <a:p>
            <a:pPr marL="0" marR="0" lvl="0" indent="0" algn="ctr" defTabSz="91401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cxnSp>
        <p:nvCxnSpPr>
          <p:cNvPr id="11" name="Connector: Elbow 10">
            <a:extLst>
              <a:ext uri="{FF2B5EF4-FFF2-40B4-BE49-F238E27FC236}">
                <a16:creationId xmlns:a16="http://schemas.microsoft.com/office/drawing/2014/main" id="{8D0794D7-9DB3-4BC1-8084-39C3466AAD44}"/>
              </a:ext>
              <a:ext uri="{C183D7F6-B498-43B3-948B-1728B52AA6E4}">
                <adec:decorative xmlns:adec="http://schemas.microsoft.com/office/drawing/2017/decorative" val="1"/>
              </a:ext>
            </a:extLst>
          </p:cNvPr>
          <p:cNvCxnSpPr>
            <a:cxnSpLocks/>
            <a:stCxn id="15" idx="1"/>
            <a:endCxn id="14" idx="0"/>
          </p:cNvCxnSpPr>
          <p:nvPr/>
        </p:nvCxnSpPr>
        <p:spPr>
          <a:xfrm rot="10800000">
            <a:off x="10790387" y="1790210"/>
            <a:ext cx="333628" cy="974785"/>
          </a:xfrm>
          <a:prstGeom prst="bentConnector4">
            <a:avLst>
              <a:gd name="adj1" fmla="val -71909"/>
              <a:gd name="adj2" fmla="val 76844"/>
            </a:avLst>
          </a:prstGeom>
          <a:ln w="127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C5C0260-9790-4338-876E-AF1B1514E92B}"/>
              </a:ext>
            </a:extLst>
          </p:cNvPr>
          <p:cNvSpPr/>
          <p:nvPr/>
        </p:nvSpPr>
        <p:spPr bwMode="auto">
          <a:xfrm>
            <a:off x="10321564" y="1790209"/>
            <a:ext cx="937645" cy="322143"/>
          </a:xfrm>
          <a:prstGeom prst="rect">
            <a:avLst/>
          </a:prstGeom>
          <a:solidFill>
            <a:schemeClr val="bg1"/>
          </a:solidFill>
          <a:ln w="9525" cap="flat" cmpd="sng" algn="ctr">
            <a:noFill/>
            <a:prstDash val="solid"/>
            <a:round/>
            <a:headEnd type="none" w="med" len="med"/>
            <a:tailEnd type="none" w="med" len="med"/>
          </a:ln>
          <a:effectLst/>
        </p:spPr>
        <p:txBody>
          <a:bodyPr vert="horz" wrap="square" lIns="91414" tIns="91414" rIns="91414" bIns="91414" numCol="1" rtlCol="0" anchor="ctr" anchorCtr="0" compatLnSpc="1">
            <a:prstTxWarp prst="textNoShape">
              <a:avLst/>
            </a:prstTxWarp>
            <a:noAutofit/>
          </a:bodyPr>
          <a:lstStyle/>
          <a:p>
            <a:pPr marL="0" marR="0" lvl="0" indent="0" algn="ctr" defTabSz="888659"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More than </a:t>
            </a:r>
          </a:p>
          <a:p>
            <a:pPr marL="0" marR="0" lvl="0" indent="0" algn="ctr" defTabSz="888659" rtl="0" eaLnBrk="1" fontAlgn="base"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1 Million</a:t>
            </a:r>
          </a:p>
        </p:txBody>
      </p:sp>
      <p:sp>
        <p:nvSpPr>
          <p:cNvPr id="20" name="TextBox 15">
            <a:extLst>
              <a:ext uri="{FF2B5EF4-FFF2-40B4-BE49-F238E27FC236}">
                <a16:creationId xmlns:a16="http://schemas.microsoft.com/office/drawing/2014/main" id="{6F410DF1-453E-4B6D-A244-6D6E5B562E6C}"/>
              </a:ext>
            </a:extLst>
          </p:cNvPr>
          <p:cNvSpPr txBox="1"/>
          <p:nvPr/>
        </p:nvSpPr>
        <p:spPr>
          <a:xfrm>
            <a:off x="585217" y="6235791"/>
            <a:ext cx="11216689" cy="41549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30000" noProof="0" dirty="0">
                <a:ln>
                  <a:noFill/>
                </a:ln>
                <a:solidFill>
                  <a:srgbClr val="000000"/>
                </a:solidFill>
                <a:effectLst/>
                <a:uLnTx/>
                <a:uFillTx/>
                <a:latin typeface="Segoe UI  "/>
                <a:ea typeface="DengXian" panose="02010600030101010101" pitchFamily="2" charset="-122"/>
                <a:cs typeface="Arial" panose="020B0604020202020204" pitchFamily="34" charset="0"/>
              </a:rPr>
              <a:t>1 </a:t>
            </a:r>
            <a:r>
              <a:rPr kumimoji="0" lang="en-GB" sz="900" b="0" i="0" u="none" strike="noStrike" kern="1200" cap="none" spc="0" normalizeH="0" baseline="0" noProof="0" dirty="0">
                <a:ln>
                  <a:noFill/>
                </a:ln>
                <a:solidFill>
                  <a:srgbClr val="000000"/>
                </a:solidFill>
                <a:effectLst/>
                <a:uLnTx/>
                <a:uFillTx/>
                <a:latin typeface="Segoe UI  "/>
                <a:ea typeface="DengXian" panose="02010600030101010101" pitchFamily="2" charset="-122"/>
                <a:cs typeface="Arial" panose="020B0604020202020204" pitchFamily="34" charset="0"/>
              </a:rPr>
              <a:t>IDC </a:t>
            </a:r>
            <a:r>
              <a:rPr kumimoji="0" lang="en-GB" sz="900" b="0" i="0" u="none" strike="noStrike" kern="1200" cap="none" spc="0" normalizeH="0" baseline="0" noProof="0" dirty="0" err="1">
                <a:ln>
                  <a:noFill/>
                </a:ln>
                <a:solidFill>
                  <a:srgbClr val="000000"/>
                </a:solidFill>
                <a:effectLst/>
                <a:uLnTx/>
                <a:uFillTx/>
                <a:latin typeface="Segoe UI  "/>
                <a:ea typeface="DengXian" panose="02010600030101010101" pitchFamily="2" charset="-122"/>
                <a:cs typeface="Arial" panose="020B0604020202020204" pitchFamily="34" charset="0"/>
              </a:rPr>
              <a:t>FutureScape</a:t>
            </a:r>
            <a:r>
              <a:rPr kumimoji="0" lang="en-GB" sz="900" b="0" i="0" u="none" strike="noStrike" kern="1200" cap="none" spc="0" normalizeH="0" baseline="0" noProof="0" dirty="0">
                <a:ln>
                  <a:noFill/>
                </a:ln>
                <a:solidFill>
                  <a:srgbClr val="000000"/>
                </a:solidFill>
                <a:effectLst/>
                <a:uLnTx/>
                <a:uFillTx/>
                <a:latin typeface="Segoe UI  "/>
                <a:ea typeface="DengXian" panose="02010600030101010101" pitchFamily="2" charset="-122"/>
                <a:cs typeface="Arial" panose="020B0604020202020204" pitchFamily="34" charset="0"/>
              </a:rPr>
              <a:t>: Worldwide IT Industry 2020 Predictions. Doc # US 45599219, October 2019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30000" noProof="0" dirty="0">
                <a:ln>
                  <a:noFill/>
                </a:ln>
                <a:solidFill>
                  <a:srgbClr val="000000"/>
                </a:solidFill>
                <a:effectLst/>
                <a:uLnTx/>
                <a:uFillTx/>
                <a:latin typeface="Segoe UI  "/>
                <a:ea typeface="DengXian" panose="02010600030101010101" pitchFamily="2" charset="-122"/>
                <a:cs typeface="Arial" panose="020B0604020202020204" pitchFamily="34" charset="0"/>
              </a:rPr>
              <a:t>2 </a:t>
            </a:r>
            <a:r>
              <a:rPr kumimoji="0" lang="en-GB" sz="900" b="0" i="0" u="none" strike="noStrike" kern="1200" cap="none" spc="0" normalizeH="0" baseline="0" noProof="0" dirty="0">
                <a:ln>
                  <a:noFill/>
                </a:ln>
                <a:solidFill>
                  <a:srgbClr val="000000"/>
                </a:solidFill>
                <a:effectLst/>
                <a:uLnTx/>
                <a:uFillTx/>
                <a:latin typeface="Segoe UI  "/>
                <a:ea typeface="DengXian" panose="02010600030101010101" pitchFamily="2" charset="-122"/>
                <a:cs typeface="Arial" panose="020B0604020202020204" pitchFamily="34" charset="0"/>
              </a:rPr>
              <a:t>Gartner, How to Deliver Enterprise Mobile Apps Faster – 2017</a:t>
            </a:r>
            <a:endParaRPr kumimoji="0" lang="en-US" sz="900" b="0" i="0" u="none" strike="noStrike" kern="1200" cap="none" spc="0" normalizeH="0" baseline="0" noProof="0" dirty="0">
              <a:ln>
                <a:noFill/>
              </a:ln>
              <a:solidFill>
                <a:srgbClr val="000000"/>
              </a:solidFill>
              <a:effectLst/>
              <a:uLnTx/>
              <a:uFillTx/>
              <a:latin typeface="Segoe UI  "/>
              <a:ea typeface="DengXia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30000" noProof="0" dirty="0">
                <a:ln>
                  <a:noFill/>
                </a:ln>
                <a:solidFill>
                  <a:srgbClr val="000000"/>
                </a:solidFill>
                <a:effectLst/>
                <a:uLnTx/>
                <a:uFillTx/>
                <a:latin typeface="Segoe UI  "/>
                <a:ea typeface="+mn-ea"/>
                <a:cs typeface="+mn-cs"/>
              </a:rPr>
              <a:t>3</a:t>
            </a:r>
            <a:r>
              <a:rPr kumimoji="0" lang="en-US" sz="900" b="0" i="0" u="none" strike="noStrike" kern="1200" cap="none" spc="0" normalizeH="0" baseline="0" noProof="0" dirty="0">
                <a:ln>
                  <a:noFill/>
                </a:ln>
                <a:solidFill>
                  <a:srgbClr val="000000"/>
                </a:solidFill>
                <a:effectLst/>
                <a:uLnTx/>
                <a:uFillTx/>
                <a:latin typeface="Segoe UI  "/>
                <a:ea typeface="+mn-ea"/>
                <a:cs typeface="+mn-cs"/>
              </a:rPr>
              <a:t> Patrick Moorhead, </a:t>
            </a:r>
            <a:r>
              <a:rPr kumimoji="0" lang="en-US" sz="900" b="0" i="0" u="none" strike="noStrike" kern="1200" cap="none" spc="0" normalizeH="0" baseline="0" noProof="0" dirty="0">
                <a:ln>
                  <a:noFill/>
                </a:ln>
                <a:solidFill>
                  <a:srgbClr val="0067B8"/>
                </a:solidFill>
                <a:effectLst/>
                <a:uLnTx/>
                <a:uFillTx/>
                <a:latin typeface="Segoe UI  "/>
                <a:ea typeface="+mn-ea"/>
                <a:cs typeface="+mn-cs"/>
                <a:hlinkClick r:id="rId4"/>
              </a:rPr>
              <a:t>Microsoft goes all-in on hybrid Cloud and Edge at Ignite 2019</a:t>
            </a:r>
            <a:r>
              <a:rPr kumimoji="0" lang="en-US" sz="900" b="0" i="0" u="none" strike="noStrike" kern="1200" cap="none" spc="0" normalizeH="0" baseline="0" noProof="0" dirty="0">
                <a:ln>
                  <a:noFill/>
                </a:ln>
                <a:solidFill>
                  <a:srgbClr val="000000"/>
                </a:solidFill>
                <a:effectLst/>
                <a:uLnTx/>
                <a:uFillTx/>
                <a:latin typeface="Segoe UI  "/>
                <a:ea typeface="+mn-ea"/>
                <a:cs typeface="+mn-cs"/>
              </a:rPr>
              <a:t>, citing Indeed survey, Forbes.com, Nov 2019</a:t>
            </a:r>
          </a:p>
        </p:txBody>
      </p:sp>
    </p:spTree>
    <p:extLst>
      <p:ext uri="{BB962C8B-B14F-4D97-AF65-F5344CB8AC3E}">
        <p14:creationId xmlns:p14="http://schemas.microsoft.com/office/powerpoint/2010/main" val="330341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descr="Image of Satya Nadella smiling and speaking on-stage at a conference.">
            <a:extLst>
              <a:ext uri="{FF2B5EF4-FFF2-40B4-BE49-F238E27FC236}">
                <a16:creationId xmlns:a16="http://schemas.microsoft.com/office/drawing/2014/main" id="{FEE761F3-AD43-40F8-9176-CD2AAB337534}"/>
              </a:ext>
            </a:extLst>
          </p:cNvPr>
          <p:cNvGrpSpPr/>
          <p:nvPr/>
        </p:nvGrpSpPr>
        <p:grpSpPr>
          <a:xfrm>
            <a:off x="7264133" y="488"/>
            <a:ext cx="4927003" cy="6857027"/>
            <a:chOff x="7409793" y="1"/>
            <a:chExt cx="5025800" cy="6994525"/>
          </a:xfrm>
        </p:grpSpPr>
        <p:pic>
          <p:nvPicPr>
            <p:cNvPr id="6" name="Picture 5" descr="A picture containing man, tennis, person, holding&#10;&#10;Description generated with very high confidence">
              <a:extLst>
                <a:ext uri="{FF2B5EF4-FFF2-40B4-BE49-F238E27FC236}">
                  <a16:creationId xmlns:a16="http://schemas.microsoft.com/office/drawing/2014/main" id="{F2FF5783-D261-C145-8AC7-11FD65856F6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409793" y="1"/>
              <a:ext cx="5025800" cy="6994525"/>
            </a:xfrm>
            <a:prstGeom prst="rect">
              <a:avLst/>
            </a:prstGeom>
          </p:spPr>
        </p:pic>
        <p:pic>
          <p:nvPicPr>
            <p:cNvPr id="4" name="Picture 3">
              <a:extLst>
                <a:ext uri="{FF2B5EF4-FFF2-40B4-BE49-F238E27FC236}">
                  <a16:creationId xmlns:a16="http://schemas.microsoft.com/office/drawing/2014/main" id="{E7225A24-9021-CF45-8AA4-585830FC2498}"/>
                </a:ext>
              </a:extLst>
            </p:cNvPr>
            <p:cNvPicPr>
              <a:picLocks noChangeAspect="1"/>
            </p:cNvPicPr>
            <p:nvPr/>
          </p:nvPicPr>
          <p:blipFill>
            <a:blip r:embed="rId4"/>
            <a:stretch>
              <a:fillRect/>
            </a:stretch>
          </p:blipFill>
          <p:spPr>
            <a:xfrm>
              <a:off x="7409793" y="3155777"/>
              <a:ext cx="1063046" cy="1392518"/>
            </a:xfrm>
            <a:prstGeom prst="rect">
              <a:avLst/>
            </a:prstGeom>
            <a:solidFill>
              <a:srgbClr val="020305"/>
            </a:solidFill>
          </p:spPr>
        </p:pic>
      </p:grpSp>
      <p:grpSp>
        <p:nvGrpSpPr>
          <p:cNvPr id="9" name="Group 8">
            <a:extLst>
              <a:ext uri="{FF2B5EF4-FFF2-40B4-BE49-F238E27FC236}">
                <a16:creationId xmlns:a16="http://schemas.microsoft.com/office/drawing/2014/main" id="{7995BDE9-43D6-664D-862F-8221A33A2076}"/>
              </a:ext>
            </a:extLst>
          </p:cNvPr>
          <p:cNvGrpSpPr/>
          <p:nvPr/>
        </p:nvGrpSpPr>
        <p:grpSpPr>
          <a:xfrm>
            <a:off x="993183" y="1789909"/>
            <a:ext cx="5065363" cy="3407193"/>
            <a:chOff x="673477" y="840349"/>
            <a:chExt cx="4963647" cy="3407675"/>
          </a:xfrm>
        </p:grpSpPr>
        <p:sp>
          <p:nvSpPr>
            <p:cNvPr id="5" name="Rectangle 4">
              <a:extLst>
                <a:ext uri="{FF2B5EF4-FFF2-40B4-BE49-F238E27FC236}">
                  <a16:creationId xmlns:a16="http://schemas.microsoft.com/office/drawing/2014/main" id="{CE775BF6-A318-4267-8140-54E9440ADBFA}"/>
                </a:ext>
              </a:extLst>
            </p:cNvPr>
            <p:cNvSpPr/>
            <p:nvPr/>
          </p:nvSpPr>
          <p:spPr>
            <a:xfrm>
              <a:off x="673477" y="840349"/>
              <a:ext cx="4963647" cy="2202915"/>
            </a:xfrm>
            <a:prstGeom prst="rect">
              <a:avLst/>
            </a:prstGeom>
          </p:spPr>
          <p:txBody>
            <a:bodyPr wrap="square">
              <a:spAutoFit/>
            </a:bodyPr>
            <a:lstStyle/>
            <a:p>
              <a:pPr defTabSz="914225">
                <a:defRPr/>
              </a:pPr>
              <a:r>
                <a:rPr lang="en-US" sz="2745" dirty="0">
                  <a:solidFill>
                    <a:srgbClr val="282828"/>
                  </a:solidFill>
                  <a:latin typeface="+mj-lt"/>
                </a:rPr>
                <a:t>“Microsoft 365, Dynamics 365, and the </a:t>
              </a:r>
              <a:r>
                <a:rPr lang="en-US" sz="2745" b="1" dirty="0">
                  <a:solidFill>
                    <a:srgbClr val="0078D4"/>
                  </a:solidFill>
                  <a:latin typeface="+mj-lt"/>
                </a:rPr>
                <a:t>Power Platform</a:t>
              </a:r>
              <a:r>
                <a:rPr lang="en-US" sz="2745" dirty="0">
                  <a:solidFill>
                    <a:srgbClr val="282828"/>
                  </a:solidFill>
                  <a:latin typeface="+mj-lt"/>
                </a:rPr>
                <a:t>,</a:t>
              </a:r>
              <a:r>
                <a:rPr lang="en-US" sz="2745" dirty="0">
                  <a:solidFill>
                    <a:srgbClr val="742774"/>
                  </a:solidFill>
                  <a:latin typeface="+mj-lt"/>
                </a:rPr>
                <a:t> </a:t>
              </a:r>
              <a:r>
                <a:rPr lang="en-US" sz="2745" dirty="0">
                  <a:solidFill>
                    <a:srgbClr val="282828"/>
                  </a:solidFill>
                  <a:latin typeface="+mj-lt"/>
                </a:rPr>
                <a:t>on top of what we’re doing with Azure, is the core of what we </a:t>
              </a:r>
              <a:br>
                <a:rPr lang="en-US" sz="2745" dirty="0">
                  <a:solidFill>
                    <a:srgbClr val="282828"/>
                  </a:solidFill>
                  <a:latin typeface="+mj-lt"/>
                </a:rPr>
              </a:br>
              <a:r>
                <a:rPr lang="en-US" sz="2745" dirty="0">
                  <a:solidFill>
                    <a:srgbClr val="282828"/>
                  </a:solidFill>
                  <a:latin typeface="+mj-lt"/>
                </a:rPr>
                <a:t>are doing as a company.”</a:t>
              </a:r>
            </a:p>
          </p:txBody>
        </p:sp>
        <p:sp>
          <p:nvSpPr>
            <p:cNvPr id="8" name="Rectangle 7">
              <a:extLst>
                <a:ext uri="{FF2B5EF4-FFF2-40B4-BE49-F238E27FC236}">
                  <a16:creationId xmlns:a16="http://schemas.microsoft.com/office/drawing/2014/main" id="{F873B576-F81E-3F42-9102-7006216E1D7A}"/>
                </a:ext>
              </a:extLst>
            </p:cNvPr>
            <p:cNvSpPr/>
            <p:nvPr/>
          </p:nvSpPr>
          <p:spPr>
            <a:xfrm>
              <a:off x="678081" y="3663166"/>
              <a:ext cx="4600649" cy="584858"/>
            </a:xfrm>
            <a:prstGeom prst="rect">
              <a:avLst/>
            </a:prstGeom>
          </p:spPr>
          <p:txBody>
            <a:bodyPr wrap="square">
              <a:spAutoFit/>
            </a:bodyPr>
            <a:lstStyle/>
            <a:p>
              <a:pPr algn="r" defTabSz="914225">
                <a:defRPr/>
              </a:pPr>
              <a:r>
                <a:rPr lang="en-US" sz="1600" i="1" dirty="0">
                  <a:latin typeface="Segoe UI" panose="020B0502040204020203" pitchFamily="34" charset="0"/>
                </a:rPr>
                <a:t>     --Satya Nadella</a:t>
              </a:r>
              <a:br>
                <a:rPr lang="en-US" sz="1600" i="1" dirty="0">
                  <a:latin typeface="Segoe UI" panose="020B0502040204020203" pitchFamily="34" charset="0"/>
                </a:rPr>
              </a:br>
              <a:r>
                <a:rPr lang="en-US" sz="1600" i="1" dirty="0">
                  <a:latin typeface="Segoe UI" panose="020B0502040204020203" pitchFamily="34" charset="0"/>
                </a:rPr>
                <a:t>CEO, Microsoft</a:t>
              </a:r>
              <a:endParaRPr lang="en-US" sz="1600" dirty="0">
                <a:latin typeface="Calibri" panose="020F0502020204030204"/>
              </a:endParaRPr>
            </a:p>
          </p:txBody>
        </p:sp>
      </p:grpSp>
    </p:spTree>
    <p:extLst>
      <p:ext uri="{BB962C8B-B14F-4D97-AF65-F5344CB8AC3E}">
        <p14:creationId xmlns:p14="http://schemas.microsoft.com/office/powerpoint/2010/main" val="3114661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41ED9-AD21-4427-957B-B2F8CA44A1A4}"/>
              </a:ext>
            </a:extLst>
          </p:cNvPr>
          <p:cNvSpPr>
            <a:spLocks noGrp="1"/>
          </p:cNvSpPr>
          <p:nvPr>
            <p:ph type="title"/>
          </p:nvPr>
        </p:nvSpPr>
        <p:spPr/>
        <p:txBody>
          <a:bodyPr/>
          <a:lstStyle/>
          <a:p>
            <a:r>
              <a:rPr lang="en-US"/>
              <a:t>What is Power Platform? </a:t>
            </a:r>
          </a:p>
        </p:txBody>
      </p:sp>
      <p:sp>
        <p:nvSpPr>
          <p:cNvPr id="3" name="Text Placeholder 2">
            <a:extLst>
              <a:ext uri="{FF2B5EF4-FFF2-40B4-BE49-F238E27FC236}">
                <a16:creationId xmlns:a16="http://schemas.microsoft.com/office/drawing/2014/main" id="{3D8A14D3-1AAA-4F1D-B926-5D38B2100C1A}"/>
              </a:ext>
            </a:extLst>
          </p:cNvPr>
          <p:cNvSpPr>
            <a:spLocks noGrp="1"/>
          </p:cNvSpPr>
          <p:nvPr>
            <p:ph type="body" sz="quarter" idx="12"/>
          </p:nvPr>
        </p:nvSpPr>
        <p:spPr/>
        <p:txBody>
          <a:bodyPr/>
          <a:lstStyle/>
          <a:p>
            <a:endParaRPr lang="en-IN"/>
          </a:p>
        </p:txBody>
      </p:sp>
    </p:spTree>
    <p:extLst>
      <p:ext uri="{BB962C8B-B14F-4D97-AF65-F5344CB8AC3E}">
        <p14:creationId xmlns:p14="http://schemas.microsoft.com/office/powerpoint/2010/main" val="82747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8C89CA04-9256-4FAC-BA65-CC9F8C0E18A3}"/>
              </a:ext>
            </a:extLst>
          </p:cNvPr>
          <p:cNvSpPr/>
          <p:nvPr/>
        </p:nvSpPr>
        <p:spPr bwMode="auto">
          <a:xfrm>
            <a:off x="2536697" y="4625994"/>
            <a:ext cx="670790" cy="662724"/>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cxnSp>
        <p:nvCxnSpPr>
          <p:cNvPr id="2" name="Straight Connector 1">
            <a:extLst>
              <a:ext uri="{FF2B5EF4-FFF2-40B4-BE49-F238E27FC236}">
                <a16:creationId xmlns:a16="http://schemas.microsoft.com/office/drawing/2014/main" id="{34E45A4E-B28F-42ED-B8BF-25F1E0E6708F}"/>
              </a:ext>
            </a:extLst>
          </p:cNvPr>
          <p:cNvCxnSpPr>
            <a:cxnSpLocks/>
          </p:cNvCxnSpPr>
          <p:nvPr/>
        </p:nvCxnSpPr>
        <p:spPr>
          <a:xfrm>
            <a:off x="1885706" y="2542215"/>
            <a:ext cx="8134703" cy="0"/>
          </a:xfrm>
          <a:prstGeom prst="line">
            <a:avLst/>
          </a:prstGeom>
          <a:ln w="12700">
            <a:solidFill>
              <a:schemeClr val="tx1"/>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3" name="object 3"/>
          <p:cNvGrpSpPr/>
          <p:nvPr/>
        </p:nvGrpSpPr>
        <p:grpSpPr>
          <a:xfrm>
            <a:off x="507399" y="2042410"/>
            <a:ext cx="10423653" cy="1397657"/>
            <a:chOff x="551687" y="2536674"/>
            <a:chExt cx="10423653" cy="1397657"/>
          </a:xfrm>
        </p:grpSpPr>
        <p:sp>
          <p:nvSpPr>
            <p:cNvPr id="25" name="object 25"/>
            <p:cNvSpPr/>
            <p:nvPr/>
          </p:nvSpPr>
          <p:spPr>
            <a:xfrm>
              <a:off x="795870" y="3506723"/>
              <a:ext cx="869988" cy="162687"/>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551687" y="3760342"/>
              <a:ext cx="1367028" cy="173989"/>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3536569" y="3506723"/>
              <a:ext cx="1203325" cy="212598"/>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3146805" y="3760342"/>
              <a:ext cx="1969516" cy="172974"/>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6159880" y="3506723"/>
              <a:ext cx="1706372" cy="162687"/>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6156197" y="3758438"/>
              <a:ext cx="1695450" cy="136017"/>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8814816" y="3497580"/>
              <a:ext cx="2160524" cy="223012"/>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8954643" y="3760342"/>
              <a:ext cx="1877567" cy="173989"/>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1461515" y="2546857"/>
              <a:ext cx="914400" cy="914400"/>
            </a:xfrm>
            <a:prstGeom prst="rect">
              <a:avLst/>
            </a:prstGeom>
            <a:blipFill>
              <a:blip r:embed="rId11" cstate="print"/>
              <a:stretch>
                <a:fillRect/>
              </a:stretch>
            </a:blipFill>
          </p:spPr>
          <p:txBody>
            <a:bodyPr wrap="square" lIns="0" tIns="0" rIns="0" bIns="0" rtlCol="0"/>
            <a:lstStyle/>
            <a:p>
              <a:endParaRPr/>
            </a:p>
          </p:txBody>
        </p:sp>
        <p:sp>
          <p:nvSpPr>
            <p:cNvPr id="34" name="object 34"/>
            <p:cNvSpPr/>
            <p:nvPr/>
          </p:nvSpPr>
          <p:spPr>
            <a:xfrm>
              <a:off x="4335189" y="2579279"/>
              <a:ext cx="914400" cy="914400"/>
            </a:xfrm>
            <a:prstGeom prst="rect">
              <a:avLst/>
            </a:prstGeom>
            <a:blipFill>
              <a:blip r:embed="rId12" cstate="print"/>
              <a:stretch>
                <a:fillRect/>
              </a:stretch>
            </a:blipFill>
          </p:spPr>
          <p:txBody>
            <a:bodyPr wrap="square" lIns="0" tIns="0" rIns="0" bIns="0" rtlCol="0"/>
            <a:lstStyle/>
            <a:p>
              <a:endParaRPr/>
            </a:p>
          </p:txBody>
        </p:sp>
        <p:sp>
          <p:nvSpPr>
            <p:cNvPr id="35" name="object 35"/>
            <p:cNvSpPr/>
            <p:nvPr/>
          </p:nvSpPr>
          <p:spPr>
            <a:xfrm>
              <a:off x="7013066" y="2536674"/>
              <a:ext cx="914400" cy="914400"/>
            </a:xfrm>
            <a:prstGeom prst="rect">
              <a:avLst/>
            </a:prstGeom>
            <a:blipFill>
              <a:blip r:embed="rId13" cstate="print"/>
              <a:stretch>
                <a:fillRect/>
              </a:stretch>
            </a:blipFill>
          </p:spPr>
          <p:txBody>
            <a:bodyPr wrap="square" lIns="0" tIns="0" rIns="0" bIns="0" rtlCol="0"/>
            <a:lstStyle/>
            <a:p>
              <a:endParaRPr/>
            </a:p>
          </p:txBody>
        </p:sp>
        <p:sp>
          <p:nvSpPr>
            <p:cNvPr id="36" name="object 36"/>
            <p:cNvSpPr/>
            <p:nvPr/>
          </p:nvSpPr>
          <p:spPr>
            <a:xfrm>
              <a:off x="9861814" y="2621513"/>
              <a:ext cx="912876" cy="912876"/>
            </a:xfrm>
            <a:prstGeom prst="rect">
              <a:avLst/>
            </a:prstGeom>
            <a:blipFill>
              <a:blip r:embed="rId14" cstate="print"/>
              <a:stretch>
                <a:fillRect/>
              </a:stretch>
            </a:blipFill>
          </p:spPr>
          <p:txBody>
            <a:bodyPr wrap="square" lIns="0" tIns="0" rIns="0" bIns="0" rtlCol="0"/>
            <a:lstStyle/>
            <a:p>
              <a:endParaRPr/>
            </a:p>
          </p:txBody>
        </p:sp>
      </p:grpSp>
      <p:sp>
        <p:nvSpPr>
          <p:cNvPr id="44" name="Rectangle 43">
            <a:extLst>
              <a:ext uri="{FF2B5EF4-FFF2-40B4-BE49-F238E27FC236}">
                <a16:creationId xmlns:a16="http://schemas.microsoft.com/office/drawing/2014/main" id="{BE0DCF1D-EE77-4CB8-9AD2-94F26AA744F6}"/>
              </a:ext>
            </a:extLst>
          </p:cNvPr>
          <p:cNvSpPr/>
          <p:nvPr/>
        </p:nvSpPr>
        <p:spPr bwMode="auto">
          <a:xfrm>
            <a:off x="6547375" y="3134355"/>
            <a:ext cx="1733887"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Segoe UI" pitchFamily="34" charset="0"/>
                <a:cs typeface="Segoe UI" pitchFamily="34" charset="0"/>
              </a:rPr>
              <a:t>Power BI</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ea typeface="Segoe UI" pitchFamily="34" charset="0"/>
                <a:cs typeface="Segoe UI" pitchFamily="34" charset="0"/>
              </a:rPr>
              <a:t>Business analytics</a:t>
            </a:r>
          </a:p>
        </p:txBody>
      </p:sp>
      <p:sp>
        <p:nvSpPr>
          <p:cNvPr id="45" name="Rectangle 44">
            <a:extLst>
              <a:ext uri="{FF2B5EF4-FFF2-40B4-BE49-F238E27FC236}">
                <a16:creationId xmlns:a16="http://schemas.microsoft.com/office/drawing/2014/main" id="{F5BC73C0-031D-4C67-B5B7-EE51112E8C75}"/>
              </a:ext>
            </a:extLst>
          </p:cNvPr>
          <p:cNvSpPr/>
          <p:nvPr/>
        </p:nvSpPr>
        <p:spPr bwMode="auto">
          <a:xfrm>
            <a:off x="1113522" y="3143395"/>
            <a:ext cx="2009825"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Segoe UI" pitchFamily="34" charset="0"/>
              </a:rPr>
              <a:t>Power Apps</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itchFamily="34" charset="0"/>
              </a:rPr>
              <a:t>Application development</a:t>
            </a:r>
          </a:p>
        </p:txBody>
      </p:sp>
      <p:sp>
        <p:nvSpPr>
          <p:cNvPr id="46" name="Rectangle 45">
            <a:extLst>
              <a:ext uri="{FF2B5EF4-FFF2-40B4-BE49-F238E27FC236}">
                <a16:creationId xmlns:a16="http://schemas.microsoft.com/office/drawing/2014/main" id="{422D75FC-DF0D-4905-BA2B-E6594D74831A}"/>
              </a:ext>
            </a:extLst>
          </p:cNvPr>
          <p:cNvSpPr/>
          <p:nvPr/>
        </p:nvSpPr>
        <p:spPr bwMode="auto">
          <a:xfrm>
            <a:off x="3654223" y="3151549"/>
            <a:ext cx="2160523"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Segoe UI" pitchFamily="34" charset="0"/>
              </a:rPr>
              <a:t>Power Automate</a:t>
            </a:r>
          </a:p>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pitchFamily="34" charset="0"/>
              </a:rPr>
              <a:t>Process automation</a:t>
            </a:r>
          </a:p>
        </p:txBody>
      </p:sp>
      <p:sp>
        <p:nvSpPr>
          <p:cNvPr id="49" name="Rectangle 48">
            <a:extLst>
              <a:ext uri="{FF2B5EF4-FFF2-40B4-BE49-F238E27FC236}">
                <a16:creationId xmlns:a16="http://schemas.microsoft.com/office/drawing/2014/main" id="{1283B7E9-30AF-46F2-BFE4-6F0A2CC8D4DA}"/>
              </a:ext>
            </a:extLst>
          </p:cNvPr>
          <p:cNvSpPr/>
          <p:nvPr/>
        </p:nvSpPr>
        <p:spPr bwMode="auto">
          <a:xfrm>
            <a:off x="8920205" y="3143395"/>
            <a:ext cx="2274983" cy="962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0" i="0" u="none" strike="noStrike" kern="1200" cap="none" spc="0" normalizeH="0" baseline="0" noProof="0">
                <a:ln>
                  <a:noFill/>
                </a:ln>
                <a:solidFill>
                  <a:schemeClr val="tx1"/>
                </a:solidFill>
                <a:effectLst/>
                <a:uLnTx/>
                <a:uFillTx/>
                <a:latin typeface="+mj-lt"/>
                <a:ea typeface="+mn-ea"/>
                <a:cs typeface="Segoe UI" pitchFamily="34" charset="0"/>
              </a:rPr>
              <a:t>Power Virtual Agents</a:t>
            </a:r>
          </a:p>
          <a:p>
            <a:pPr marL="0" marR="0" lvl="0" indent="0" algn="ctr" defTabSz="932114" rtl="0" eaLnBrk="1" fontAlgn="auto" latinLnBrk="0" hangingPunct="1">
              <a:lnSpc>
                <a:spcPct val="100000"/>
              </a:lnSpc>
              <a:spcBef>
                <a:spcPct val="0"/>
              </a:spcBef>
              <a:spcAft>
                <a:spcPts val="400"/>
              </a:spcAft>
              <a:buClrTx/>
              <a:buSzTx/>
              <a:buFontTx/>
              <a:buNone/>
              <a:tabLst/>
              <a:defRPr/>
            </a:pPr>
            <a:r>
              <a:rPr kumimoji="0" lang="en-US" sz="1200" b="0" i="0" u="none" strike="noStrike" kern="1200" cap="none" spc="0" normalizeH="0" baseline="0" noProof="0">
                <a:ln>
                  <a:noFill/>
                </a:ln>
                <a:solidFill>
                  <a:schemeClr val="tx1"/>
                </a:solidFill>
                <a:effectLst/>
                <a:uLnTx/>
                <a:uFillTx/>
                <a:ea typeface="+mn-ea"/>
                <a:cs typeface="Segoe UI"/>
              </a:rPr>
              <a:t>Intelligent bots</a:t>
            </a:r>
          </a:p>
        </p:txBody>
      </p:sp>
      <p:sp>
        <p:nvSpPr>
          <p:cNvPr id="60" name="plug" title="Icon of a power plug showing an A to B connection">
            <a:extLst>
              <a:ext uri="{FF2B5EF4-FFF2-40B4-BE49-F238E27FC236}">
                <a16:creationId xmlns:a16="http://schemas.microsoft.com/office/drawing/2014/main" id="{F6560800-8B58-4390-9B82-4EC94908D549}"/>
              </a:ext>
            </a:extLst>
          </p:cNvPr>
          <p:cNvSpPr>
            <a:spLocks noChangeAspect="1" noEditPoints="1"/>
          </p:cNvSpPr>
          <p:nvPr/>
        </p:nvSpPr>
        <p:spPr bwMode="auto">
          <a:xfrm>
            <a:off x="2695811" y="4790262"/>
            <a:ext cx="352562" cy="334188"/>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9525">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1414" tIns="45706" rIns="91414" bIns="45706"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049" rtl="0" eaLnBrk="1" fontAlgn="base"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UI"/>
              <a:ea typeface="+mn-ea"/>
              <a:cs typeface="+mn-cs"/>
            </a:endParaRPr>
          </a:p>
        </p:txBody>
      </p:sp>
      <p:pic>
        <p:nvPicPr>
          <p:cNvPr id="61" name="Graphic 60">
            <a:extLst>
              <a:ext uri="{FF2B5EF4-FFF2-40B4-BE49-F238E27FC236}">
                <a16:creationId xmlns:a16="http://schemas.microsoft.com/office/drawing/2014/main" id="{3048D76B-048B-4FE0-9B99-4267F3CE262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864042" y="4761319"/>
            <a:ext cx="437774" cy="449498"/>
          </a:xfrm>
          <a:prstGeom prst="rect">
            <a:avLst/>
          </a:prstGeom>
        </p:spPr>
      </p:pic>
      <p:sp>
        <p:nvSpPr>
          <p:cNvPr id="62" name="Rectangle 42">
            <a:extLst>
              <a:ext uri="{FF2B5EF4-FFF2-40B4-BE49-F238E27FC236}">
                <a16:creationId xmlns:a16="http://schemas.microsoft.com/office/drawing/2014/main" id="{A2A5FA7F-B26C-42A3-9954-B71384C9A0DC}"/>
              </a:ext>
            </a:extLst>
          </p:cNvPr>
          <p:cNvSpPr/>
          <p:nvPr/>
        </p:nvSpPr>
        <p:spPr bwMode="auto">
          <a:xfrm flipV="1">
            <a:off x="2872092" y="4313073"/>
            <a:ext cx="6468554" cy="308445"/>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effectLst/>
              <a:uLnTx/>
              <a:uFillTx/>
              <a:latin typeface="Segoe UI"/>
              <a:ea typeface="Segoe UI" pitchFamily="34" charset="0"/>
              <a:cs typeface="Segoe UI" pitchFamily="34" charset="0"/>
            </a:endParaRPr>
          </a:p>
        </p:txBody>
      </p:sp>
      <p:cxnSp>
        <p:nvCxnSpPr>
          <p:cNvPr id="63" name="Straight Connector 62">
            <a:extLst>
              <a:ext uri="{FF2B5EF4-FFF2-40B4-BE49-F238E27FC236}">
                <a16:creationId xmlns:a16="http://schemas.microsoft.com/office/drawing/2014/main" id="{4762EDF5-8756-43B3-AA8D-522286E8BBD3}"/>
              </a:ext>
            </a:extLst>
          </p:cNvPr>
          <p:cNvCxnSpPr>
            <a:cxnSpLocks/>
          </p:cNvCxnSpPr>
          <p:nvPr/>
        </p:nvCxnSpPr>
        <p:spPr>
          <a:xfrm>
            <a:off x="5157018" y="4313073"/>
            <a:ext cx="0" cy="45720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BFA1109E-9BB9-4B7D-B2CB-B2F1602CE84F}"/>
              </a:ext>
            </a:extLst>
          </p:cNvPr>
          <p:cNvSpPr/>
          <p:nvPr/>
        </p:nvSpPr>
        <p:spPr bwMode="auto">
          <a:xfrm>
            <a:off x="2125962" y="5539739"/>
            <a:ext cx="149226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Data</a:t>
            </a:r>
            <a:b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connectors</a:t>
            </a:r>
          </a:p>
        </p:txBody>
      </p:sp>
      <p:sp>
        <p:nvSpPr>
          <p:cNvPr id="65" name="Rectangle 64">
            <a:extLst>
              <a:ext uri="{FF2B5EF4-FFF2-40B4-BE49-F238E27FC236}">
                <a16:creationId xmlns:a16="http://schemas.microsoft.com/office/drawing/2014/main" id="{2959987D-0CB0-4FB2-ADA6-83B583AD320F}"/>
              </a:ext>
            </a:extLst>
          </p:cNvPr>
          <p:cNvSpPr/>
          <p:nvPr/>
        </p:nvSpPr>
        <p:spPr bwMode="auto">
          <a:xfrm>
            <a:off x="4411499" y="5539739"/>
            <a:ext cx="149226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AI Builder</a:t>
            </a:r>
          </a:p>
        </p:txBody>
      </p:sp>
      <p:sp>
        <p:nvSpPr>
          <p:cNvPr id="66" name="Rectangle 65">
            <a:extLst>
              <a:ext uri="{FF2B5EF4-FFF2-40B4-BE49-F238E27FC236}">
                <a16:creationId xmlns:a16="http://schemas.microsoft.com/office/drawing/2014/main" id="{E2007A73-27D2-4A96-8823-68188791060A}"/>
              </a:ext>
            </a:extLst>
          </p:cNvPr>
          <p:cNvSpPr/>
          <p:nvPr/>
        </p:nvSpPr>
        <p:spPr bwMode="auto">
          <a:xfrm>
            <a:off x="6668188" y="5539739"/>
            <a:ext cx="149226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ts val="400"/>
              </a:spcAft>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Common</a:t>
            </a:r>
            <a:b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b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Data Service</a:t>
            </a:r>
          </a:p>
        </p:txBody>
      </p:sp>
      <p:cxnSp>
        <p:nvCxnSpPr>
          <p:cNvPr id="8" name="Straight Connector 7">
            <a:extLst>
              <a:ext uri="{FF2B5EF4-FFF2-40B4-BE49-F238E27FC236}">
                <a16:creationId xmlns:a16="http://schemas.microsoft.com/office/drawing/2014/main" id="{0FAD70D7-B1AB-4A79-9FB7-D2EDCA4008A8}"/>
              </a:ext>
            </a:extLst>
          </p:cNvPr>
          <p:cNvCxnSpPr>
            <a:cxnSpLocks/>
          </p:cNvCxnSpPr>
          <p:nvPr/>
        </p:nvCxnSpPr>
        <p:spPr>
          <a:xfrm>
            <a:off x="7415035" y="4313073"/>
            <a:ext cx="0" cy="457200"/>
          </a:xfrm>
          <a:prstGeom prst="line">
            <a:avLst/>
          </a:prstGeom>
          <a:ln w="12700">
            <a:solidFill>
              <a:schemeClr val="tx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0620FF27-559B-4A78-B605-46D99FE50C1F}"/>
              </a:ext>
            </a:extLst>
          </p:cNvPr>
          <p:cNvSpPr/>
          <p:nvPr/>
        </p:nvSpPr>
        <p:spPr bwMode="auto">
          <a:xfrm>
            <a:off x="8592075" y="5539739"/>
            <a:ext cx="1492260" cy="5486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Management </a:t>
            </a:r>
          </a:p>
          <a:p>
            <a:pPr marL="0" marR="0" lvl="0" indent="0" algn="ctr" defTabSz="932114" rtl="0" eaLnBrk="1" fontAlgn="base" latinLnBrk="0" hangingPunct="1">
              <a:lnSpc>
                <a:spcPct val="100000"/>
              </a:lnSpc>
              <a:spcBef>
                <a:spcPct val="0"/>
              </a:spcBef>
              <a:buClrTx/>
              <a:buSzTx/>
              <a:buFontTx/>
              <a:buNone/>
              <a:tabLst/>
              <a:defRPr/>
            </a:pPr>
            <a:r>
              <a:rPr kumimoji="0" lang="en-US" sz="1600" b="1" i="0" u="none" strike="noStrike" kern="1200" cap="none" spc="0" normalizeH="0" baseline="0" noProof="0">
                <a:ln>
                  <a:noFill/>
                </a:ln>
                <a:solidFill>
                  <a:schemeClr val="tx1"/>
                </a:solidFill>
                <a:effectLst/>
                <a:uLnTx/>
                <a:uFillTx/>
                <a:latin typeface="+mj-lt"/>
                <a:ea typeface="+mn-ea"/>
                <a:cs typeface="Segoe UI" pitchFamily="34" charset="0"/>
              </a:rPr>
              <a:t>Tools </a:t>
            </a:r>
          </a:p>
        </p:txBody>
      </p:sp>
      <p:sp>
        <p:nvSpPr>
          <p:cNvPr id="39" name="Oval 38">
            <a:extLst>
              <a:ext uri="{FF2B5EF4-FFF2-40B4-BE49-F238E27FC236}">
                <a16:creationId xmlns:a16="http://schemas.microsoft.com/office/drawing/2014/main" id="{E8D18FC5-91A3-4968-889F-934D593BC0A7}"/>
              </a:ext>
            </a:extLst>
          </p:cNvPr>
          <p:cNvSpPr/>
          <p:nvPr/>
        </p:nvSpPr>
        <p:spPr bwMode="auto">
          <a:xfrm>
            <a:off x="4837937" y="4625994"/>
            <a:ext cx="670790" cy="662724"/>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sp>
        <p:nvSpPr>
          <p:cNvPr id="41" name="Oval 40">
            <a:extLst>
              <a:ext uri="{FF2B5EF4-FFF2-40B4-BE49-F238E27FC236}">
                <a16:creationId xmlns:a16="http://schemas.microsoft.com/office/drawing/2014/main" id="{28F893CC-08C9-47E9-B45F-7F08F6C2CD78}"/>
              </a:ext>
            </a:extLst>
          </p:cNvPr>
          <p:cNvSpPr/>
          <p:nvPr/>
        </p:nvSpPr>
        <p:spPr bwMode="auto">
          <a:xfrm>
            <a:off x="7089291" y="4625994"/>
            <a:ext cx="670790" cy="662724"/>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sp>
        <p:nvSpPr>
          <p:cNvPr id="43" name="Oval 42">
            <a:extLst>
              <a:ext uri="{FF2B5EF4-FFF2-40B4-BE49-F238E27FC236}">
                <a16:creationId xmlns:a16="http://schemas.microsoft.com/office/drawing/2014/main" id="{5CC18FA8-7CDF-47A7-9498-551F5CBEDA5C}"/>
              </a:ext>
            </a:extLst>
          </p:cNvPr>
          <p:cNvSpPr/>
          <p:nvPr/>
        </p:nvSpPr>
        <p:spPr bwMode="auto">
          <a:xfrm>
            <a:off x="9005250" y="4625994"/>
            <a:ext cx="670790" cy="662724"/>
          </a:xfrm>
          <a:prstGeom prst="ellipse">
            <a:avLst/>
          </a:prstGeom>
          <a:solidFill>
            <a:schemeClr val="bg1"/>
          </a:solidFill>
          <a:ln>
            <a:noFill/>
            <a:headEnd type="none" w="med" len="med"/>
            <a:tailEnd type="none" w="med" len="med"/>
          </a:ln>
          <a:effectLst>
            <a:outerShdw blurRad="50800" algn="ctr" rotWithShape="0">
              <a:prstClr val="black">
                <a:alpha val="13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pPr>
            <a:endParaRPr lang="en-US" sz="1961">
              <a:solidFill>
                <a:schemeClr val="tx1"/>
              </a:solidFill>
              <a:latin typeface="Segoe UI"/>
              <a:cs typeface="Segoe UI" pitchFamily="34" charset="0"/>
            </a:endParaRPr>
          </a:p>
        </p:txBody>
      </p:sp>
      <p:pic>
        <p:nvPicPr>
          <p:cNvPr id="6" name="Graphic 5">
            <a:extLst>
              <a:ext uri="{FF2B5EF4-FFF2-40B4-BE49-F238E27FC236}">
                <a16:creationId xmlns:a16="http://schemas.microsoft.com/office/drawing/2014/main" id="{E20FBA78-E501-4035-A715-E519C405AC9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50394" y="4757190"/>
            <a:ext cx="389890" cy="400332"/>
          </a:xfrm>
          <a:prstGeom prst="rect">
            <a:avLst/>
          </a:prstGeom>
        </p:spPr>
      </p:pic>
      <p:pic>
        <p:nvPicPr>
          <p:cNvPr id="7" name="Graphic 6">
            <a:extLst>
              <a:ext uri="{FF2B5EF4-FFF2-40B4-BE49-F238E27FC236}">
                <a16:creationId xmlns:a16="http://schemas.microsoft.com/office/drawing/2014/main" id="{15C90A36-F825-4031-9AC3-ACCDDCDA88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236161" y="4768831"/>
            <a:ext cx="377050" cy="377050"/>
          </a:xfrm>
          <a:prstGeom prst="rect">
            <a:avLst/>
          </a:prstGeom>
        </p:spPr>
      </p:pic>
      <p:sp>
        <p:nvSpPr>
          <p:cNvPr id="5" name="monitor_3" title="Icon of a monitor with a checkmark on the lower right corner">
            <a:extLst>
              <a:ext uri="{FF2B5EF4-FFF2-40B4-BE49-F238E27FC236}">
                <a16:creationId xmlns:a16="http://schemas.microsoft.com/office/drawing/2014/main" id="{27E46C87-DDF6-41D7-AE4A-F4FA63E3AE29}"/>
              </a:ext>
            </a:extLst>
          </p:cNvPr>
          <p:cNvSpPr>
            <a:spLocks noChangeAspect="1" noEditPoints="1"/>
          </p:cNvSpPr>
          <p:nvPr/>
        </p:nvSpPr>
        <p:spPr bwMode="auto">
          <a:xfrm>
            <a:off x="9145637" y="4800964"/>
            <a:ext cx="390016" cy="312784"/>
          </a:xfrm>
          <a:custGeom>
            <a:avLst/>
            <a:gdLst>
              <a:gd name="T0" fmla="*/ 404 w 404"/>
              <a:gd name="T1" fmla="*/ 223 h 324"/>
              <a:gd name="T2" fmla="*/ 304 w 404"/>
              <a:gd name="T3" fmla="*/ 324 h 324"/>
              <a:gd name="T4" fmla="*/ 256 w 404"/>
              <a:gd name="T5" fmla="*/ 276 h 324"/>
              <a:gd name="T6" fmla="*/ 386 w 404"/>
              <a:gd name="T7" fmla="*/ 171 h 324"/>
              <a:gd name="T8" fmla="*/ 386 w 404"/>
              <a:gd name="T9" fmla="*/ 0 h 324"/>
              <a:gd name="T10" fmla="*/ 0 w 404"/>
              <a:gd name="T11" fmla="*/ 0 h 324"/>
              <a:gd name="T12" fmla="*/ 0 w 404"/>
              <a:gd name="T13" fmla="*/ 223 h 324"/>
              <a:gd name="T14" fmla="*/ 330 w 404"/>
              <a:gd name="T15" fmla="*/ 223 h 324"/>
              <a:gd name="T16" fmla="*/ 117 w 404"/>
              <a:gd name="T17" fmla="*/ 285 h 324"/>
              <a:gd name="T18" fmla="*/ 190 w 404"/>
              <a:gd name="T19" fmla="*/ 285 h 324"/>
              <a:gd name="T20" fmla="*/ 190 w 404"/>
              <a:gd name="T21" fmla="*/ 22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4" h="324">
                <a:moveTo>
                  <a:pt x="404" y="223"/>
                </a:moveTo>
                <a:lnTo>
                  <a:pt x="304" y="324"/>
                </a:lnTo>
                <a:lnTo>
                  <a:pt x="256" y="276"/>
                </a:lnTo>
                <a:moveTo>
                  <a:pt x="386" y="171"/>
                </a:moveTo>
                <a:lnTo>
                  <a:pt x="386" y="0"/>
                </a:lnTo>
                <a:lnTo>
                  <a:pt x="0" y="0"/>
                </a:lnTo>
                <a:lnTo>
                  <a:pt x="0" y="223"/>
                </a:lnTo>
                <a:lnTo>
                  <a:pt x="330" y="223"/>
                </a:lnTo>
                <a:moveTo>
                  <a:pt x="117" y="285"/>
                </a:moveTo>
                <a:lnTo>
                  <a:pt x="190" y="285"/>
                </a:lnTo>
                <a:lnTo>
                  <a:pt x="190" y="223"/>
                </a:ln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Title 13">
            <a:extLst>
              <a:ext uri="{FF2B5EF4-FFF2-40B4-BE49-F238E27FC236}">
                <a16:creationId xmlns:a16="http://schemas.microsoft.com/office/drawing/2014/main" id="{F754684D-DDC3-4DB3-B139-BF48F8739E74}"/>
              </a:ext>
            </a:extLst>
          </p:cNvPr>
          <p:cNvSpPr>
            <a:spLocks noGrp="1"/>
          </p:cNvSpPr>
          <p:nvPr>
            <p:ph type="title"/>
          </p:nvPr>
        </p:nvSpPr>
        <p:spPr>
          <a:xfrm>
            <a:off x="588263" y="457200"/>
            <a:ext cx="11018520" cy="1292662"/>
          </a:xfrm>
        </p:spPr>
        <p:txBody>
          <a:bodyPr/>
          <a:lstStyle/>
          <a:p>
            <a:r>
              <a:rPr lang="en-US"/>
              <a:t>Microsoft Power Platform</a:t>
            </a:r>
            <a:br>
              <a:rPr lang="en-US"/>
            </a:br>
            <a:r>
              <a:rPr lang="en-US" sz="2400">
                <a:solidFill>
                  <a:schemeClr val="tx1"/>
                </a:solidFill>
                <a:latin typeface="+mn-lt"/>
              </a:rPr>
              <a:t>The low-code platform that spans Office 365, Azure, Dynamics 365, and standalone applications</a:t>
            </a:r>
          </a:p>
        </p:txBody>
      </p:sp>
    </p:spTree>
    <p:extLst>
      <p:ext uri="{BB962C8B-B14F-4D97-AF65-F5344CB8AC3E}">
        <p14:creationId xmlns:p14="http://schemas.microsoft.com/office/powerpoint/2010/main" val="39573403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Bent 9">
            <a:extLst>
              <a:ext uri="{FF2B5EF4-FFF2-40B4-BE49-F238E27FC236}">
                <a16:creationId xmlns:a16="http://schemas.microsoft.com/office/drawing/2014/main" id="{4C857B6A-522B-42D4-B76B-D5C3B2A5D7ED}"/>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8263" y="457200"/>
            <a:ext cx="11018520" cy="923330"/>
          </a:xfrm>
        </p:spPr>
        <p:txBody>
          <a:bodyPr/>
          <a:lstStyle/>
          <a:p>
            <a:r>
              <a:rPr lang="en-US">
                <a:cs typeface="Segoe UI"/>
              </a:rPr>
              <a:t>Power Apps </a:t>
            </a:r>
            <a:br>
              <a:rPr lang="en-US"/>
            </a:br>
            <a:r>
              <a:rPr lang="en-US" sz="2400">
                <a:latin typeface="+mn-lt"/>
                <a:cs typeface="Segoe UI"/>
              </a:rPr>
              <a:t>Empower everyone to create apps</a:t>
            </a:r>
          </a:p>
        </p:txBody>
      </p:sp>
      <p:sp>
        <p:nvSpPr>
          <p:cNvPr id="12" name="Text Placeholder 4">
            <a:extLst>
              <a:ext uri="{FF2B5EF4-FFF2-40B4-BE49-F238E27FC236}">
                <a16:creationId xmlns:a16="http://schemas.microsoft.com/office/drawing/2014/main" id="{B1601061-C575-4383-9EA7-068AF643E3A9}"/>
              </a:ext>
            </a:extLst>
          </p:cNvPr>
          <p:cNvSpPr txBox="1">
            <a:spLocks/>
          </p:cNvSpPr>
          <p:nvPr/>
        </p:nvSpPr>
        <p:spPr>
          <a:xfrm>
            <a:off x="584200" y="1537599"/>
            <a:ext cx="5511800" cy="4401205"/>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SzPct val="100000"/>
              <a:buFont typeface="Wingdings" panose="05000000000000000000" pitchFamily="2" charset="2"/>
              <a:buBlip>
                <a:blip r:embed="rId3"/>
              </a:buBlip>
            </a:pPr>
            <a:r>
              <a:rPr lang="en-US" dirty="0">
                <a:solidFill>
                  <a:schemeClr val="tx1"/>
                </a:solidFill>
              </a:rPr>
              <a:t>Use Power Apps to rapidly create web and mobile front ends using a drag and drop UI.</a:t>
            </a:r>
          </a:p>
          <a:p>
            <a:pPr marL="342900" indent="-342900">
              <a:buSzPct val="100000"/>
              <a:buFont typeface="Wingdings" panose="05000000000000000000" pitchFamily="2" charset="2"/>
              <a:buBlip>
                <a:blip r:embed="rId3"/>
              </a:buBlip>
            </a:pPr>
            <a:r>
              <a:rPr lang="en-US" dirty="0">
                <a:solidFill>
                  <a:schemeClr val="tx1"/>
                </a:solidFill>
              </a:rPr>
              <a:t>Build once and deploy apps in one click across iOS, Android, Windows, and Web.</a:t>
            </a:r>
          </a:p>
          <a:p>
            <a:pPr marL="342900" indent="-342900">
              <a:buSzPct val="100000"/>
              <a:buFont typeface="Wingdings" panose="05000000000000000000" pitchFamily="2" charset="2"/>
              <a:buBlip>
                <a:blip r:embed="rId3"/>
              </a:buBlip>
            </a:pPr>
            <a:r>
              <a:rPr lang="en-US" dirty="0">
                <a:solidFill>
                  <a:schemeClr val="tx1"/>
                </a:solidFill>
              </a:rPr>
              <a:t>Customize every detail of an app to optimize for specific tasks, roles, and industries. </a:t>
            </a:r>
          </a:p>
          <a:p>
            <a:pPr marL="342900" indent="-342900">
              <a:buSzPct val="100000"/>
              <a:buFont typeface="Wingdings" panose="05000000000000000000" pitchFamily="2" charset="2"/>
              <a:buBlip>
                <a:blip r:embed="rId3"/>
              </a:buBlip>
            </a:pPr>
            <a:r>
              <a:rPr lang="en-US" dirty="0">
                <a:solidFill>
                  <a:schemeClr val="tx1"/>
                </a:solidFill>
              </a:rPr>
              <a:t>Enable pro developers to create re-usable components to share with citizen developers.</a:t>
            </a:r>
          </a:p>
          <a:p>
            <a:pPr marL="342900" indent="-342900">
              <a:buSzPct val="100000"/>
              <a:buFont typeface="Wingdings" panose="05000000000000000000" pitchFamily="2" charset="2"/>
              <a:buBlip>
                <a:blip r:embed="rId3"/>
              </a:buBlip>
            </a:pPr>
            <a:r>
              <a:rPr lang="en-US" dirty="0">
                <a:solidFill>
                  <a:schemeClr val="tx1"/>
                </a:solidFill>
              </a:rPr>
              <a:t>Connect to data using pre-built or custom connectors. </a:t>
            </a:r>
          </a:p>
        </p:txBody>
      </p:sp>
      <p:pic>
        <p:nvPicPr>
          <p:cNvPr id="5" name="Picture 4" descr="Power Apps animated GIF.">
            <a:extLst>
              <a:ext uri="{FF2B5EF4-FFF2-40B4-BE49-F238E27FC236}">
                <a16:creationId xmlns:a16="http://schemas.microsoft.com/office/drawing/2014/main" id="{6B3F09BB-5500-43C9-BEAB-5860364AF6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066907"/>
            <a:ext cx="8147516" cy="4585380"/>
          </a:xfrm>
          <a:prstGeom prst="rect">
            <a:avLst/>
          </a:prstGeom>
        </p:spPr>
      </p:pic>
    </p:spTree>
    <p:extLst>
      <p:ext uri="{BB962C8B-B14F-4D97-AF65-F5344CB8AC3E}">
        <p14:creationId xmlns:p14="http://schemas.microsoft.com/office/powerpoint/2010/main" val="31930159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rrow: Bent 6">
            <a:extLst>
              <a:ext uri="{FF2B5EF4-FFF2-40B4-BE49-F238E27FC236}">
                <a16:creationId xmlns:a16="http://schemas.microsoft.com/office/drawing/2014/main" id="{DCC28086-2E92-4944-90F6-B6959407C2CF}"/>
              </a:ext>
            </a:extLst>
          </p:cNvPr>
          <p:cNvSpPr/>
          <p:nvPr/>
        </p:nvSpPr>
        <p:spPr bwMode="auto">
          <a:xfrm rot="5400000">
            <a:off x="-2329657" y="3766346"/>
            <a:ext cx="5421313" cy="762000"/>
          </a:xfrm>
          <a:prstGeom prst="bentArrow">
            <a:avLst>
              <a:gd name="adj1" fmla="val 25000"/>
              <a:gd name="adj2" fmla="val 38"/>
              <a:gd name="adj3" fmla="val 0"/>
              <a:gd name="adj4" fmla="val 5023"/>
            </a:avLst>
          </a:prstGeom>
          <a:solidFill>
            <a:schemeClr val="accent1"/>
          </a:solidFill>
          <a:ln w="63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rgbClr val="FFFFFF"/>
              </a:solidFill>
              <a:ea typeface="Segoe UI" pitchFamily="34" charset="0"/>
              <a:cs typeface="Segoe UI" pitchFamily="34" charset="0"/>
            </a:endParaRPr>
          </a:p>
        </p:txBody>
      </p:sp>
      <p:sp>
        <p:nvSpPr>
          <p:cNvPr id="8" name="Text Placeholder 4">
            <a:extLst>
              <a:ext uri="{FF2B5EF4-FFF2-40B4-BE49-F238E27FC236}">
                <a16:creationId xmlns:a16="http://schemas.microsoft.com/office/drawing/2014/main" id="{24CA3AC6-7951-47E0-8E50-24CE553299A1}"/>
              </a:ext>
            </a:extLst>
          </p:cNvPr>
          <p:cNvSpPr txBox="1">
            <a:spLocks/>
          </p:cNvSpPr>
          <p:nvPr/>
        </p:nvSpPr>
        <p:spPr>
          <a:xfrm>
            <a:off x="584200" y="1537599"/>
            <a:ext cx="5511800" cy="3785652"/>
          </a:xfrm>
          <a:prstGeom prst="rect">
            <a:avLst/>
          </a:prstGeom>
          <a:noFill/>
        </p:spPr>
        <p:txBody>
          <a:bodyPr vert="horz" wrap="square" lIns="91440" tIns="45720" rIns="91440" bIns="4572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000" b="0"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gradFill flip="none" rotWithShape="1">
                  <a:gsLst>
                    <a:gs pos="82000">
                      <a:schemeClr val="tx1"/>
                    </a:gs>
                    <a:gs pos="0">
                      <a:schemeClr val="tx1"/>
                    </a:gs>
                  </a:gsLst>
                  <a:lin ang="2700000" scaled="1"/>
                  <a:tileRect/>
                </a:gra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b="0" kern="1200" spc="0" baseline="0">
                <a:gradFill flip="none" rotWithShape="1">
                  <a:gsLst>
                    <a:gs pos="82000">
                      <a:schemeClr val="tx1"/>
                    </a:gs>
                    <a:gs pos="0">
                      <a:schemeClr val="tx1"/>
                    </a:gs>
                  </a:gsLst>
                  <a:lin ang="2700000" scaled="1"/>
                  <a:tileRect/>
                </a:gra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b="0" kern="1200" spc="0" baseline="0">
                <a:gradFill flip="none" rotWithShape="1">
                  <a:gsLst>
                    <a:gs pos="82000">
                      <a:schemeClr val="tx1"/>
                    </a:gs>
                    <a:gs pos="0">
                      <a:schemeClr val="tx1"/>
                    </a:gs>
                  </a:gsLst>
                  <a:lin ang="2700000" scaled="1"/>
                  <a:tileRect/>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SzPct val="100000"/>
              <a:buFont typeface="Wingdings" panose="05000000000000000000" pitchFamily="2" charset="2"/>
              <a:buBlip>
                <a:blip r:embed="rId3"/>
              </a:buBlip>
            </a:pPr>
            <a:r>
              <a:rPr lang="en-US">
                <a:solidFill>
                  <a:schemeClr val="tx1"/>
                </a:solidFill>
              </a:rPr>
              <a:t>Expand and improve business processes with integrated RPA workflows. </a:t>
            </a:r>
          </a:p>
          <a:p>
            <a:pPr marL="342900" indent="-342900">
              <a:buSzPct val="100000"/>
              <a:buFont typeface="Wingdings" panose="05000000000000000000" pitchFamily="2" charset="2"/>
              <a:buBlip>
                <a:blip r:embed="rId3"/>
              </a:buBlip>
            </a:pPr>
            <a:r>
              <a:rPr lang="en-US">
                <a:solidFill>
                  <a:schemeClr val="tx1"/>
                </a:solidFill>
              </a:rPr>
              <a:t>Send automatic reminders for past</a:t>
            </a:r>
            <a:br>
              <a:rPr lang="en-US">
                <a:solidFill>
                  <a:schemeClr val="tx1"/>
                </a:solidFill>
              </a:rPr>
            </a:br>
            <a:r>
              <a:rPr lang="en-US">
                <a:solidFill>
                  <a:schemeClr val="tx1"/>
                </a:solidFill>
              </a:rPr>
              <a:t>due tasks. </a:t>
            </a:r>
          </a:p>
          <a:p>
            <a:pPr marL="342900" indent="-342900">
              <a:buSzPct val="100000"/>
              <a:buFont typeface="Wingdings" panose="05000000000000000000" pitchFamily="2" charset="2"/>
              <a:buBlip>
                <a:blip r:embed="rId3"/>
              </a:buBlip>
            </a:pPr>
            <a:r>
              <a:rPr lang="en-US">
                <a:solidFill>
                  <a:schemeClr val="tx1"/>
                </a:solidFill>
              </a:rPr>
              <a:t>Move business data between systems on a schedule. </a:t>
            </a:r>
          </a:p>
          <a:p>
            <a:pPr marL="342900" indent="-342900">
              <a:buSzPct val="100000"/>
              <a:buFont typeface="Wingdings" panose="05000000000000000000" pitchFamily="2" charset="2"/>
              <a:buBlip>
                <a:blip r:embed="rId3"/>
              </a:buBlip>
            </a:pPr>
            <a:r>
              <a:rPr lang="en-US">
                <a:solidFill>
                  <a:schemeClr val="tx1"/>
                </a:solidFill>
              </a:rPr>
              <a:t>Connect to over 300 other data sources or any publicly available API. </a:t>
            </a:r>
          </a:p>
          <a:p>
            <a:pPr marL="342900" indent="-342900">
              <a:buSzPct val="100000"/>
              <a:buFont typeface="Wingdings" panose="05000000000000000000" pitchFamily="2" charset="2"/>
              <a:buBlip>
                <a:blip r:embed="rId3"/>
              </a:buBlip>
            </a:pPr>
            <a:r>
              <a:rPr lang="en-US">
                <a:solidFill>
                  <a:schemeClr val="tx1"/>
                </a:solidFill>
              </a:rPr>
              <a:t>Create a flow once and enable makers to use it across the Power Platform. </a:t>
            </a:r>
          </a:p>
        </p:txBody>
      </p:sp>
      <p:sp>
        <p:nvSpPr>
          <p:cNvPr id="4" name="Title 3">
            <a:extLst>
              <a:ext uri="{FF2B5EF4-FFF2-40B4-BE49-F238E27FC236}">
                <a16:creationId xmlns:a16="http://schemas.microsoft.com/office/drawing/2014/main" id="{205A7E2D-B7A5-48D2-928A-CFEDB1110C1F}"/>
              </a:ext>
            </a:extLst>
          </p:cNvPr>
          <p:cNvSpPr>
            <a:spLocks noGrp="1"/>
          </p:cNvSpPr>
          <p:nvPr>
            <p:ph type="title"/>
          </p:nvPr>
        </p:nvSpPr>
        <p:spPr>
          <a:xfrm>
            <a:off x="588263" y="457200"/>
            <a:ext cx="11018520" cy="1477328"/>
          </a:xfrm>
        </p:spPr>
        <p:txBody>
          <a:bodyPr/>
          <a:lstStyle/>
          <a:p>
            <a:r>
              <a:rPr lang="en-US"/>
              <a:t>Power Automate </a:t>
            </a:r>
            <a:br>
              <a:rPr lang="en-US"/>
            </a:br>
            <a:r>
              <a:rPr lang="en-US" sz="2400">
                <a:latin typeface="+mn-lt"/>
              </a:rPr>
              <a:t>Automate business processes across Power Platform </a:t>
            </a:r>
            <a:br>
              <a:rPr lang="en-US"/>
            </a:br>
            <a:endParaRPr lang="en-US"/>
          </a:p>
        </p:txBody>
      </p:sp>
      <p:pic>
        <p:nvPicPr>
          <p:cNvPr id="3" name="Picture 2" descr="Power Automate animated GIF.">
            <a:extLst>
              <a:ext uri="{FF2B5EF4-FFF2-40B4-BE49-F238E27FC236}">
                <a16:creationId xmlns:a16="http://schemas.microsoft.com/office/drawing/2014/main" id="{097E17A3-1DF6-4AFC-976C-0DAC31AF53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1305" y="1534749"/>
            <a:ext cx="7852073" cy="4408851"/>
          </a:xfrm>
          <a:prstGeom prst="rect">
            <a:avLst/>
          </a:prstGeom>
        </p:spPr>
      </p:pic>
    </p:spTree>
    <p:extLst>
      <p:ext uri="{BB962C8B-B14F-4D97-AF65-F5344CB8AC3E}">
        <p14:creationId xmlns:p14="http://schemas.microsoft.com/office/powerpoint/2010/main" val="2112671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 Microsoft Ignite Black 2/3 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2-3_format_v2.potx" id="{0950D423-C55C-4AB9-B93C-82E383143BE8}" vid="{18B2BAC5-83CE-4301-9177-FEF55AE5CE3F}"/>
    </a:ext>
  </a:extLst>
</a:theme>
</file>

<file path=ppt/theme/theme3.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9525" cap="flat" cmpd="sng" algn="ctr">
          <a:noFill/>
          <a:prstDash val="solid"/>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0" marR="0" indent="0" algn="l" defTabSz="932472" eaLnBrk="1" fontAlgn="base" latinLnBrk="0" hangingPunct="1">
          <a:lnSpc>
            <a:spcPct val="100000"/>
          </a:lnSpc>
          <a:spcBef>
            <a:spcPct val="0"/>
          </a:spcBef>
          <a:spcAft>
            <a:spcPct val="0"/>
          </a:spcAft>
          <a:buClrTx/>
          <a:buSzTx/>
          <a:buFontTx/>
          <a:buNone/>
          <a:tabLst/>
          <a:defRPr kumimoji="0" sz="2000" b="0" i="0" u="none" strike="noStrike" kern="0" cap="none" spc="0" normalizeH="0" baseline="0" noProof="0" dirty="0" err="1">
            <a:ln>
              <a:noFill/>
            </a:ln>
            <a:solidFill>
              <a:srgbClr val="FFFFFF"/>
            </a:solidFill>
            <a:effectLst/>
            <a:uLnTx/>
            <a:uFillTx/>
            <a:latin typeface="Segoe UI"/>
            <a:ea typeface="Segoe UI" pitchFamily="34" charset="0"/>
            <a:cs typeface="Segoe UI" pitchFamily="34" charset="0"/>
          </a:defRPr>
        </a:defPPr>
      </a:lst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b8adf280-83ad-48ba-9893-cc15ca5a3353">
      <UserInfo>
        <DisplayName>SharingLinks.cab83ef4-228b-428f-a6d7-0c7427e39ac2.Flexible.f31dac4e-7376-4d1b-9f92-b73814570d88</DisplayName>
        <AccountId>43</AccountId>
        <AccountType/>
      </UserInfo>
      <UserInfo>
        <DisplayName>Brandon Goei</DisplayName>
        <AccountId>44</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1F5CA91-91D9-43FF-942C-2CBBAF37CA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2261d37-7aee-474b-a69a-7de25e17a832"/>
    <ds:schemaRef ds:uri="b8adf280-83ad-48ba-9893-cc15ca5a335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b8adf280-83ad-48ba-9893-cc15ca5a3353"/>
    <ds:schemaRef ds:uri="http://schemas.microsoft.com/office/2006/documentManagement/types"/>
    <ds:schemaRef ds:uri="http://purl.org/dc/elements/1.1/"/>
    <ds:schemaRef ds:uri="http://purl.org/dc/dcmitype/"/>
    <ds:schemaRef ds:uri="http://schemas.microsoft.com/office/2006/metadata/properties"/>
    <ds:schemaRef ds:uri="http://www.w3.org/XML/1998/namespace"/>
    <ds:schemaRef ds:uri="http://schemas.microsoft.com/sharepoint/v3"/>
    <ds:schemaRef ds:uri="http://schemas.microsoft.com/office/infopath/2007/PartnerControls"/>
    <ds:schemaRef ds:uri="http://schemas.openxmlformats.org/package/2006/metadata/core-properties"/>
    <ds:schemaRef ds:uri="62261d37-7aee-474b-a69a-7de25e17a832"/>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1523</TotalTime>
  <Words>4374</Words>
  <Application>Microsoft Office PowerPoint</Application>
  <PresentationFormat>Widescreen</PresentationFormat>
  <Paragraphs>281</Paragraphs>
  <Slides>21</Slides>
  <Notes>20</Notes>
  <HiddenSlides>0</HiddenSlides>
  <MMClips>2</MMClips>
  <ScaleCrop>false</ScaleCrop>
  <HeadingPairs>
    <vt:vector size="4" baseType="variant">
      <vt:variant>
        <vt:lpstr>Theme</vt:lpstr>
      </vt:variant>
      <vt:variant>
        <vt:i4>3</vt:i4>
      </vt:variant>
      <vt:variant>
        <vt:lpstr>Slide Titles</vt:lpstr>
      </vt:variant>
      <vt:variant>
        <vt:i4>21</vt:i4>
      </vt:variant>
    </vt:vector>
  </HeadingPairs>
  <TitlesOfParts>
    <vt:vector size="24" baseType="lpstr">
      <vt:lpstr>BA PowerPlatofrm Template Lines 083120</vt:lpstr>
      <vt:lpstr> Microsoft Ignite Black 2/3 Template</vt:lpstr>
      <vt:lpstr>BA PowerPlatofrm Template Lines 090220</vt:lpstr>
      <vt:lpstr>Introduction to the Power Platform</vt:lpstr>
      <vt:lpstr>Organizations face various challenges today</vt:lpstr>
      <vt:lpstr>PowerPoint Presentation</vt:lpstr>
      <vt:lpstr>The app gap challenge A growing demand for apps - but not enough developers to build them</vt:lpstr>
      <vt:lpstr>PowerPoint Presentation</vt:lpstr>
      <vt:lpstr>What is Power Platform? </vt:lpstr>
      <vt:lpstr>Microsoft Power Platform The low-code platform that spans Office 365, Azure, Dynamics 365, and standalone applications</vt:lpstr>
      <vt:lpstr>Power Apps  Empower everyone to create apps</vt:lpstr>
      <vt:lpstr>Power Automate  Automate business processes across Power Platform  </vt:lpstr>
      <vt:lpstr>Power BI  AI infused experiences with the familiarity of Office</vt:lpstr>
      <vt:lpstr>Power Virtual Agents  Automate business processes across Power Platform  </vt:lpstr>
      <vt:lpstr>PowerPoint Presentation</vt:lpstr>
      <vt:lpstr>PowerPoint Presentation</vt:lpstr>
      <vt:lpstr>PowerPoint Presentation</vt:lpstr>
      <vt:lpstr>PowerPoint Presentation</vt:lpstr>
      <vt:lpstr>Power Platform integration with Microsoft Teams</vt:lpstr>
      <vt:lpstr>PowerPoint Presentation</vt:lpstr>
      <vt:lpstr>Power Platform Success stories </vt:lpstr>
      <vt:lpstr>PowerPoint Presentation</vt:lpstr>
      <vt:lpstr>Power Platform resources</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 name or presentation title</dc:title>
  <dc:subject>&lt;Event name&gt;</dc:subject>
  <dc:creator>Neha Pande</dc:creator>
  <cp:keywords/>
  <dc:description/>
  <cp:lastModifiedBy>Gomolemo Mohapi</cp:lastModifiedBy>
  <cp:revision>15</cp:revision>
  <dcterms:created xsi:type="dcterms:W3CDTF">2020-07-23T17:11:48Z</dcterms:created>
  <dcterms:modified xsi:type="dcterms:W3CDTF">2022-03-19T22:15:42Z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